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0"/>
  </p:notesMasterIdLst>
  <p:sldIdLst>
    <p:sldId id="2147473048" r:id="rId3"/>
    <p:sldId id="2147482491" r:id="rId4"/>
    <p:sldId id="2147482526" r:id="rId5"/>
    <p:sldId id="2147482524" r:id="rId6"/>
    <p:sldId id="2147482528" r:id="rId7"/>
    <p:sldId id="3072" r:id="rId8"/>
    <p:sldId id="2147482527" r:id="rId9"/>
    <p:sldId id="2147474787" r:id="rId10"/>
    <p:sldId id="2147482353" r:id="rId11"/>
    <p:sldId id="2147482529" r:id="rId12"/>
    <p:sldId id="2147482525" r:id="rId13"/>
    <p:sldId id="2147482331" r:id="rId14"/>
    <p:sldId id="2147482332" r:id="rId15"/>
    <p:sldId id="2147482387" r:id="rId16"/>
    <p:sldId id="2147482389" r:id="rId17"/>
    <p:sldId id="2147482388" r:id="rId18"/>
    <p:sldId id="21474823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371E22-C0F8-4584-A845-C90760DD2268}">
          <p14:sldIdLst>
            <p14:sldId id="2147473048"/>
            <p14:sldId id="2147482491"/>
            <p14:sldId id="2147482526"/>
            <p14:sldId id="2147482524"/>
            <p14:sldId id="2147482528"/>
            <p14:sldId id="3072"/>
            <p14:sldId id="2147482527"/>
            <p14:sldId id="2147474787"/>
            <p14:sldId id="2147482353"/>
            <p14:sldId id="2147482529"/>
            <p14:sldId id="2147482525"/>
            <p14:sldId id="2147482331"/>
            <p14:sldId id="2147482332"/>
            <p14:sldId id="2147482387"/>
            <p14:sldId id="2147482389"/>
            <p14:sldId id="2147482388"/>
            <p14:sldId id="21474823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E4C2F-1F46-4405-B18B-326BC707632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EFAFCF7-8E03-4C83-B70B-157C12960567}">
      <dgm:prSet phldrT="[Text]"/>
      <dgm:spPr>
        <a:solidFill>
          <a:schemeClr val="bg1"/>
        </a:solidFill>
        <a:ln w="28575">
          <a:solidFill>
            <a:srgbClr val="AB2F85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BD5E4BC3-0DED-4D8A-8B83-3A86DF9147CD}" type="parTrans" cxnId="{DACB41FE-C4F7-479B-A209-1E29E940E616}">
      <dgm:prSet/>
      <dgm:spPr/>
      <dgm:t>
        <a:bodyPr/>
        <a:lstStyle/>
        <a:p>
          <a:endParaRPr lang="en-US"/>
        </a:p>
      </dgm:t>
    </dgm:pt>
    <dgm:pt modelId="{A93F9C5E-10A7-4B8B-90B4-3866E3D3C40E}" type="sibTrans" cxnId="{DACB41FE-C4F7-479B-A209-1E29E940E616}">
      <dgm:prSet/>
      <dgm:spPr/>
      <dgm:t>
        <a:bodyPr/>
        <a:lstStyle/>
        <a:p>
          <a:endParaRPr lang="en-US"/>
        </a:p>
      </dgm:t>
    </dgm:pt>
    <dgm:pt modelId="{D125609D-45F0-4207-88B4-7DE3F7041FDD}">
      <dgm:prSet phldrT="[Text]"/>
      <dgm:spPr>
        <a:solidFill>
          <a:schemeClr val="bg1"/>
        </a:solidFill>
        <a:ln w="28575">
          <a:solidFill>
            <a:srgbClr val="AB2F85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99A7CA18-F13F-44E9-AD03-2E22ED1D963A}" type="parTrans" cxnId="{98E63B00-1FF1-4AF6-944A-14FC99A002FB}">
      <dgm:prSet/>
      <dgm:spPr/>
      <dgm:t>
        <a:bodyPr/>
        <a:lstStyle/>
        <a:p>
          <a:endParaRPr lang="en-US"/>
        </a:p>
      </dgm:t>
    </dgm:pt>
    <dgm:pt modelId="{B1ED9939-ADBD-406C-B5F6-3F22B44B55DE}" type="sibTrans" cxnId="{98E63B00-1FF1-4AF6-944A-14FC99A002FB}">
      <dgm:prSet/>
      <dgm:spPr/>
      <dgm:t>
        <a:bodyPr/>
        <a:lstStyle/>
        <a:p>
          <a:endParaRPr lang="en-US"/>
        </a:p>
      </dgm:t>
    </dgm:pt>
    <dgm:pt modelId="{F5392E82-66C5-4A72-8A78-9D114BC7C9F0}">
      <dgm:prSet phldrT="[Text]"/>
      <dgm:spPr>
        <a:solidFill>
          <a:schemeClr val="bg1"/>
        </a:solidFill>
        <a:ln w="28575">
          <a:solidFill>
            <a:srgbClr val="AB2F85"/>
          </a:solidFill>
        </a:ln>
      </dgm:spPr>
      <dgm:t>
        <a:bodyPr/>
        <a:lstStyle/>
        <a:p>
          <a:r>
            <a:rPr lang="en-IE"/>
            <a:t> </a:t>
          </a:r>
          <a:endParaRPr lang="en-US"/>
        </a:p>
      </dgm:t>
    </dgm:pt>
    <dgm:pt modelId="{012B933E-8717-40B8-8823-4230F26CDBC7}" type="parTrans" cxnId="{1271B295-9CF0-4116-BF14-24886EBE5C6B}">
      <dgm:prSet/>
      <dgm:spPr/>
      <dgm:t>
        <a:bodyPr/>
        <a:lstStyle/>
        <a:p>
          <a:endParaRPr lang="en-US"/>
        </a:p>
      </dgm:t>
    </dgm:pt>
    <dgm:pt modelId="{FA5CB4FF-AAE4-467B-8EDF-078A07AEACF3}" type="sibTrans" cxnId="{1271B295-9CF0-4116-BF14-24886EBE5C6B}">
      <dgm:prSet/>
      <dgm:spPr/>
      <dgm:t>
        <a:bodyPr/>
        <a:lstStyle/>
        <a:p>
          <a:endParaRPr lang="en-US"/>
        </a:p>
      </dgm:t>
    </dgm:pt>
    <dgm:pt modelId="{F80AD3CA-C539-4DF7-ABCB-59246C3D7F21}">
      <dgm:prSet/>
      <dgm:spPr>
        <a:solidFill>
          <a:schemeClr val="bg1"/>
        </a:solidFill>
        <a:ln w="28575">
          <a:solidFill>
            <a:srgbClr val="AB2F85"/>
          </a:solidFill>
        </a:ln>
      </dgm:spPr>
      <dgm:t>
        <a:bodyPr/>
        <a:lstStyle/>
        <a:p>
          <a:endParaRPr lang="en-US"/>
        </a:p>
      </dgm:t>
    </dgm:pt>
    <dgm:pt modelId="{B3A638AA-3723-45DA-830C-8443E0231948}" type="parTrans" cxnId="{BB29CBBB-D8E0-4203-A6A7-7F705EE82BB0}">
      <dgm:prSet/>
      <dgm:spPr/>
      <dgm:t>
        <a:bodyPr/>
        <a:lstStyle/>
        <a:p>
          <a:endParaRPr lang="en-US"/>
        </a:p>
      </dgm:t>
    </dgm:pt>
    <dgm:pt modelId="{F420088E-4F01-4E2E-B835-124D6E0462CB}" type="sibTrans" cxnId="{BB29CBBB-D8E0-4203-A6A7-7F705EE82BB0}">
      <dgm:prSet/>
      <dgm:spPr/>
      <dgm:t>
        <a:bodyPr/>
        <a:lstStyle/>
        <a:p>
          <a:endParaRPr lang="en-US"/>
        </a:p>
      </dgm:t>
    </dgm:pt>
    <dgm:pt modelId="{28C0A14F-939A-4C26-8363-8AEC434B36B3}" type="pres">
      <dgm:prSet presAssocID="{1D0E4C2F-1F46-4405-B18B-326BC7076326}" presName="Name0" presStyleCnt="0">
        <dgm:presLayoutVars>
          <dgm:dir/>
          <dgm:animLvl val="lvl"/>
          <dgm:resizeHandles val="exact"/>
        </dgm:presLayoutVars>
      </dgm:prSet>
      <dgm:spPr/>
    </dgm:pt>
    <dgm:pt modelId="{2329AA10-B470-4FAB-8961-803FE3EC49E8}" type="pres">
      <dgm:prSet presAssocID="{1EFAFCF7-8E03-4C83-B70B-157C12960567}" presName="Name8" presStyleCnt="0"/>
      <dgm:spPr/>
    </dgm:pt>
    <dgm:pt modelId="{C3D2CB47-A095-4E63-BA87-520A6CA651E6}" type="pres">
      <dgm:prSet presAssocID="{1EFAFCF7-8E03-4C83-B70B-157C12960567}" presName="level" presStyleLbl="node1" presStyleIdx="0" presStyleCnt="4">
        <dgm:presLayoutVars>
          <dgm:chMax val="1"/>
          <dgm:bulletEnabled val="1"/>
        </dgm:presLayoutVars>
      </dgm:prSet>
      <dgm:spPr/>
    </dgm:pt>
    <dgm:pt modelId="{BB93A33B-23D3-40CB-B60D-D92616D2BBCF}" type="pres">
      <dgm:prSet presAssocID="{1EFAFCF7-8E03-4C83-B70B-157C129605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E21D68-010F-458E-A1EF-E9F0F31FDC4A}" type="pres">
      <dgm:prSet presAssocID="{D125609D-45F0-4207-88B4-7DE3F7041FDD}" presName="Name8" presStyleCnt="0"/>
      <dgm:spPr/>
    </dgm:pt>
    <dgm:pt modelId="{A1A6AF28-633C-4280-A9E8-69E963255699}" type="pres">
      <dgm:prSet presAssocID="{D125609D-45F0-4207-88B4-7DE3F7041FDD}" presName="level" presStyleLbl="node1" presStyleIdx="1" presStyleCnt="4">
        <dgm:presLayoutVars>
          <dgm:chMax val="1"/>
          <dgm:bulletEnabled val="1"/>
        </dgm:presLayoutVars>
      </dgm:prSet>
      <dgm:spPr/>
    </dgm:pt>
    <dgm:pt modelId="{6AFB1F4B-0A5D-4D1B-AF50-FBA84B343080}" type="pres">
      <dgm:prSet presAssocID="{D125609D-45F0-4207-88B4-7DE3F7041FD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0D2A7F-D21F-4528-83C2-32FEFB73C61F}" type="pres">
      <dgm:prSet presAssocID="{F80AD3CA-C539-4DF7-ABCB-59246C3D7F21}" presName="Name8" presStyleCnt="0"/>
      <dgm:spPr/>
    </dgm:pt>
    <dgm:pt modelId="{1BC61AF3-1D6D-47E3-A144-3BBB31E3DBFC}" type="pres">
      <dgm:prSet presAssocID="{F80AD3CA-C539-4DF7-ABCB-59246C3D7F21}" presName="level" presStyleLbl="node1" presStyleIdx="2" presStyleCnt="4">
        <dgm:presLayoutVars>
          <dgm:chMax val="1"/>
          <dgm:bulletEnabled val="1"/>
        </dgm:presLayoutVars>
      </dgm:prSet>
      <dgm:spPr/>
    </dgm:pt>
    <dgm:pt modelId="{1DFA9A0E-1A90-4FCB-93A4-4350EA21A72F}" type="pres">
      <dgm:prSet presAssocID="{F80AD3CA-C539-4DF7-ABCB-59246C3D7F2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D4C9C8-CE3E-4172-845B-491483A5F9B0}" type="pres">
      <dgm:prSet presAssocID="{F5392E82-66C5-4A72-8A78-9D114BC7C9F0}" presName="Name8" presStyleCnt="0"/>
      <dgm:spPr/>
    </dgm:pt>
    <dgm:pt modelId="{F73E1907-A3EC-449F-BE45-32DC80E07B17}" type="pres">
      <dgm:prSet presAssocID="{F5392E82-66C5-4A72-8A78-9D114BC7C9F0}" presName="level" presStyleLbl="node1" presStyleIdx="3" presStyleCnt="4" custLinFactY="100000" custLinFactNeighborX="-1598" custLinFactNeighborY="107633">
        <dgm:presLayoutVars>
          <dgm:chMax val="1"/>
          <dgm:bulletEnabled val="1"/>
        </dgm:presLayoutVars>
      </dgm:prSet>
      <dgm:spPr/>
    </dgm:pt>
    <dgm:pt modelId="{64129FF1-7A47-4C8A-8F2D-899A907AEDA8}" type="pres">
      <dgm:prSet presAssocID="{F5392E82-66C5-4A72-8A78-9D114BC7C9F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8E63B00-1FF1-4AF6-944A-14FC99A002FB}" srcId="{1D0E4C2F-1F46-4405-B18B-326BC7076326}" destId="{D125609D-45F0-4207-88B4-7DE3F7041FDD}" srcOrd="1" destOrd="0" parTransId="{99A7CA18-F13F-44E9-AD03-2E22ED1D963A}" sibTransId="{B1ED9939-ADBD-406C-B5F6-3F22B44B55DE}"/>
    <dgm:cxn modelId="{03E12005-8BDE-493D-9879-41B2C46B2796}" type="presOf" srcId="{F80AD3CA-C539-4DF7-ABCB-59246C3D7F21}" destId="{1BC61AF3-1D6D-47E3-A144-3BBB31E3DBFC}" srcOrd="0" destOrd="0" presId="urn:microsoft.com/office/officeart/2005/8/layout/pyramid1"/>
    <dgm:cxn modelId="{BBA95D15-EFFD-409A-A768-34D2597CCB07}" type="presOf" srcId="{D125609D-45F0-4207-88B4-7DE3F7041FDD}" destId="{A1A6AF28-633C-4280-A9E8-69E963255699}" srcOrd="0" destOrd="0" presId="urn:microsoft.com/office/officeart/2005/8/layout/pyramid1"/>
    <dgm:cxn modelId="{796F4E16-12A9-4B8C-80BF-74F5B93CAFBC}" type="presOf" srcId="{D125609D-45F0-4207-88B4-7DE3F7041FDD}" destId="{6AFB1F4B-0A5D-4D1B-AF50-FBA84B343080}" srcOrd="1" destOrd="0" presId="urn:microsoft.com/office/officeart/2005/8/layout/pyramid1"/>
    <dgm:cxn modelId="{8B227239-37E7-45D1-835F-6FDC15D35B33}" type="presOf" srcId="{F5392E82-66C5-4A72-8A78-9D114BC7C9F0}" destId="{64129FF1-7A47-4C8A-8F2D-899A907AEDA8}" srcOrd="1" destOrd="0" presId="urn:microsoft.com/office/officeart/2005/8/layout/pyramid1"/>
    <dgm:cxn modelId="{A888863D-C0EF-4916-AEF4-EF1756F55EE2}" type="presOf" srcId="{1D0E4C2F-1F46-4405-B18B-326BC7076326}" destId="{28C0A14F-939A-4C26-8363-8AEC434B36B3}" srcOrd="0" destOrd="0" presId="urn:microsoft.com/office/officeart/2005/8/layout/pyramid1"/>
    <dgm:cxn modelId="{6358B245-DC76-49AE-AA82-20DD25981A49}" type="presOf" srcId="{F80AD3CA-C539-4DF7-ABCB-59246C3D7F21}" destId="{1DFA9A0E-1A90-4FCB-93A4-4350EA21A72F}" srcOrd="1" destOrd="0" presId="urn:microsoft.com/office/officeart/2005/8/layout/pyramid1"/>
    <dgm:cxn modelId="{1271B295-9CF0-4116-BF14-24886EBE5C6B}" srcId="{1D0E4C2F-1F46-4405-B18B-326BC7076326}" destId="{F5392E82-66C5-4A72-8A78-9D114BC7C9F0}" srcOrd="3" destOrd="0" parTransId="{012B933E-8717-40B8-8823-4230F26CDBC7}" sibTransId="{FA5CB4FF-AAE4-467B-8EDF-078A07AEACF3}"/>
    <dgm:cxn modelId="{BB29CBBB-D8E0-4203-A6A7-7F705EE82BB0}" srcId="{1D0E4C2F-1F46-4405-B18B-326BC7076326}" destId="{F80AD3CA-C539-4DF7-ABCB-59246C3D7F21}" srcOrd="2" destOrd="0" parTransId="{B3A638AA-3723-45DA-830C-8443E0231948}" sibTransId="{F420088E-4F01-4E2E-B835-124D6E0462CB}"/>
    <dgm:cxn modelId="{FA098CC1-4BBD-4EEE-96DC-B83839E435C9}" type="presOf" srcId="{1EFAFCF7-8E03-4C83-B70B-157C12960567}" destId="{C3D2CB47-A095-4E63-BA87-520A6CA651E6}" srcOrd="0" destOrd="0" presId="urn:microsoft.com/office/officeart/2005/8/layout/pyramid1"/>
    <dgm:cxn modelId="{9861D7C2-1404-4695-AD73-2F17598C6764}" type="presOf" srcId="{1EFAFCF7-8E03-4C83-B70B-157C12960567}" destId="{BB93A33B-23D3-40CB-B60D-D92616D2BBCF}" srcOrd="1" destOrd="0" presId="urn:microsoft.com/office/officeart/2005/8/layout/pyramid1"/>
    <dgm:cxn modelId="{9AA711D1-AB67-40F0-9260-7D5E993582C4}" type="presOf" srcId="{F5392E82-66C5-4A72-8A78-9D114BC7C9F0}" destId="{F73E1907-A3EC-449F-BE45-32DC80E07B17}" srcOrd="0" destOrd="0" presId="urn:microsoft.com/office/officeart/2005/8/layout/pyramid1"/>
    <dgm:cxn modelId="{DACB41FE-C4F7-479B-A209-1E29E940E616}" srcId="{1D0E4C2F-1F46-4405-B18B-326BC7076326}" destId="{1EFAFCF7-8E03-4C83-B70B-157C12960567}" srcOrd="0" destOrd="0" parTransId="{BD5E4BC3-0DED-4D8A-8B83-3A86DF9147CD}" sibTransId="{A93F9C5E-10A7-4B8B-90B4-3866E3D3C40E}"/>
    <dgm:cxn modelId="{55480493-9B5F-4089-AE6D-7185A0A9655E}" type="presParOf" srcId="{28C0A14F-939A-4C26-8363-8AEC434B36B3}" destId="{2329AA10-B470-4FAB-8961-803FE3EC49E8}" srcOrd="0" destOrd="0" presId="urn:microsoft.com/office/officeart/2005/8/layout/pyramid1"/>
    <dgm:cxn modelId="{D3204183-1BB7-4A98-8EE2-AF6CFB3C96A9}" type="presParOf" srcId="{2329AA10-B470-4FAB-8961-803FE3EC49E8}" destId="{C3D2CB47-A095-4E63-BA87-520A6CA651E6}" srcOrd="0" destOrd="0" presId="urn:microsoft.com/office/officeart/2005/8/layout/pyramid1"/>
    <dgm:cxn modelId="{195865F1-B370-49BA-B187-7F9EFBB96A08}" type="presParOf" srcId="{2329AA10-B470-4FAB-8961-803FE3EC49E8}" destId="{BB93A33B-23D3-40CB-B60D-D92616D2BBCF}" srcOrd="1" destOrd="0" presId="urn:microsoft.com/office/officeart/2005/8/layout/pyramid1"/>
    <dgm:cxn modelId="{BD7A32B5-0612-4B18-A4D5-26EFD1D8B2A8}" type="presParOf" srcId="{28C0A14F-939A-4C26-8363-8AEC434B36B3}" destId="{D9E21D68-010F-458E-A1EF-E9F0F31FDC4A}" srcOrd="1" destOrd="0" presId="urn:microsoft.com/office/officeart/2005/8/layout/pyramid1"/>
    <dgm:cxn modelId="{C06DB986-95E2-4D90-9647-049C8E464895}" type="presParOf" srcId="{D9E21D68-010F-458E-A1EF-E9F0F31FDC4A}" destId="{A1A6AF28-633C-4280-A9E8-69E963255699}" srcOrd="0" destOrd="0" presId="urn:microsoft.com/office/officeart/2005/8/layout/pyramid1"/>
    <dgm:cxn modelId="{0B90BAEA-65E8-4C8C-B757-37E3F6497607}" type="presParOf" srcId="{D9E21D68-010F-458E-A1EF-E9F0F31FDC4A}" destId="{6AFB1F4B-0A5D-4D1B-AF50-FBA84B343080}" srcOrd="1" destOrd="0" presId="urn:microsoft.com/office/officeart/2005/8/layout/pyramid1"/>
    <dgm:cxn modelId="{BAA5ABEF-9092-4F25-AFE0-4A6E2EFF61D0}" type="presParOf" srcId="{28C0A14F-939A-4C26-8363-8AEC434B36B3}" destId="{9F0D2A7F-D21F-4528-83C2-32FEFB73C61F}" srcOrd="2" destOrd="0" presId="urn:microsoft.com/office/officeart/2005/8/layout/pyramid1"/>
    <dgm:cxn modelId="{59230CFA-B6D8-4460-9DD8-90BC6375FC11}" type="presParOf" srcId="{9F0D2A7F-D21F-4528-83C2-32FEFB73C61F}" destId="{1BC61AF3-1D6D-47E3-A144-3BBB31E3DBFC}" srcOrd="0" destOrd="0" presId="urn:microsoft.com/office/officeart/2005/8/layout/pyramid1"/>
    <dgm:cxn modelId="{78839783-8EDB-4A56-81CB-E3A4544255A7}" type="presParOf" srcId="{9F0D2A7F-D21F-4528-83C2-32FEFB73C61F}" destId="{1DFA9A0E-1A90-4FCB-93A4-4350EA21A72F}" srcOrd="1" destOrd="0" presId="urn:microsoft.com/office/officeart/2005/8/layout/pyramid1"/>
    <dgm:cxn modelId="{F423FFA5-F5BE-4720-8310-D6494C1F1CC7}" type="presParOf" srcId="{28C0A14F-939A-4C26-8363-8AEC434B36B3}" destId="{B5D4C9C8-CE3E-4172-845B-491483A5F9B0}" srcOrd="3" destOrd="0" presId="urn:microsoft.com/office/officeart/2005/8/layout/pyramid1"/>
    <dgm:cxn modelId="{8C1B8519-97CB-47DB-9DC6-FC7CBF91B75B}" type="presParOf" srcId="{B5D4C9C8-CE3E-4172-845B-491483A5F9B0}" destId="{F73E1907-A3EC-449F-BE45-32DC80E07B17}" srcOrd="0" destOrd="0" presId="urn:microsoft.com/office/officeart/2005/8/layout/pyramid1"/>
    <dgm:cxn modelId="{CA6048FF-4C32-4540-9CC0-5E886D8F4CA4}" type="presParOf" srcId="{B5D4C9C8-CE3E-4172-845B-491483A5F9B0}" destId="{64129FF1-7A47-4C8A-8F2D-899A907AEDA8}" srcOrd="1" destOrd="0" presId="urn:microsoft.com/office/officeart/2005/8/layout/pyramid1"/>
  </dgm:cxnLst>
  <dgm:bg>
    <a:noFill/>
  </dgm:bg>
  <dgm:whole>
    <a:ln w="57150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F6412-FA2A-4823-A5F9-FA037B1D23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CAC2DDD-4AD1-4096-AC1E-06A0F1591847}">
      <dgm:prSet phldrT="[Text]" custT="1"/>
      <dgm:spPr/>
      <dgm:t>
        <a:bodyPr/>
        <a:lstStyle/>
        <a:p>
          <a:r>
            <a:rPr lang="en-US" sz="2000" i="0" dirty="0">
              <a:latin typeface="EC Square Sans Cond Pro" panose="020B0506040000020004" pitchFamily="34" charset="0"/>
            </a:rPr>
            <a:t>Ensuring safe and trustworthy AI</a:t>
          </a:r>
        </a:p>
      </dgm:t>
    </dgm:pt>
    <dgm:pt modelId="{012964B5-E91E-45BE-8519-5743E01893B7}" type="parTrans" cxnId="{DCCEDBE0-B7BA-4BB7-86F0-6B9BF61341E5}">
      <dgm:prSet/>
      <dgm:spPr/>
      <dgm:t>
        <a:bodyPr/>
        <a:lstStyle/>
        <a:p>
          <a:endParaRPr lang="en-US" i="1"/>
        </a:p>
      </dgm:t>
    </dgm:pt>
    <dgm:pt modelId="{625F2E3C-670C-40C3-8D6C-DBA41261E9E9}" type="sibTrans" cxnId="{DCCEDBE0-B7BA-4BB7-86F0-6B9BF61341E5}">
      <dgm:prSet/>
      <dgm:spPr/>
      <dgm:t>
        <a:bodyPr/>
        <a:lstStyle/>
        <a:p>
          <a:endParaRPr lang="en-US" i="1"/>
        </a:p>
      </dgm:t>
    </dgm:pt>
    <dgm:pt modelId="{B716A153-FC2E-4625-A881-70B9E07DB510}">
      <dgm:prSet custT="1"/>
      <dgm:spPr/>
      <dgm:t>
        <a:bodyPr/>
        <a:lstStyle/>
        <a:p>
          <a:r>
            <a:rPr lang="en-GB" sz="2000" i="0" dirty="0">
              <a:latin typeface="EC Square Sans Cond Pro" panose="020B0506040000020004" pitchFamily="34" charset="0"/>
            </a:rPr>
            <a:t>Fostering responsible innovation</a:t>
          </a:r>
        </a:p>
      </dgm:t>
    </dgm:pt>
    <dgm:pt modelId="{8B88ABD4-47B2-4A3C-9A22-BEDCB91C860A}" type="parTrans" cxnId="{65AE07EA-310F-4BD0-A09C-E8FC57963A75}">
      <dgm:prSet/>
      <dgm:spPr/>
      <dgm:t>
        <a:bodyPr/>
        <a:lstStyle/>
        <a:p>
          <a:endParaRPr lang="en-US" i="1"/>
        </a:p>
      </dgm:t>
    </dgm:pt>
    <dgm:pt modelId="{CBBEAC6E-7C7F-4ECB-B188-08C6305D7105}" type="sibTrans" cxnId="{65AE07EA-310F-4BD0-A09C-E8FC57963A75}">
      <dgm:prSet/>
      <dgm:spPr/>
      <dgm:t>
        <a:bodyPr/>
        <a:lstStyle/>
        <a:p>
          <a:endParaRPr lang="en-US" i="1"/>
        </a:p>
      </dgm:t>
    </dgm:pt>
    <dgm:pt modelId="{49B2F531-B91C-41F9-AFE7-7F6DE6E38F89}">
      <dgm:prSet custT="1"/>
      <dgm:spPr/>
      <dgm:t>
        <a:bodyPr/>
        <a:lstStyle/>
        <a:p>
          <a:r>
            <a:rPr lang="en-GB" sz="2000" i="0" dirty="0">
              <a:latin typeface="EC Square Sans Cond Pro" panose="020B0506040000020004" pitchFamily="34" charset="0"/>
            </a:rPr>
            <a:t>Complementarity with other EU law</a:t>
          </a:r>
        </a:p>
      </dgm:t>
    </dgm:pt>
    <dgm:pt modelId="{3A390D0A-3A63-4EDC-A084-A8223CAED60A}" type="parTrans" cxnId="{CD44FB36-B3CB-40F1-BCA4-AF2682EF9624}">
      <dgm:prSet/>
      <dgm:spPr/>
      <dgm:t>
        <a:bodyPr/>
        <a:lstStyle/>
        <a:p>
          <a:endParaRPr lang="en-US" i="1"/>
        </a:p>
      </dgm:t>
    </dgm:pt>
    <dgm:pt modelId="{B7ADDE74-4223-493E-BA93-82A090BD9A5A}" type="sibTrans" cxnId="{CD44FB36-B3CB-40F1-BCA4-AF2682EF9624}">
      <dgm:prSet/>
      <dgm:spPr/>
      <dgm:t>
        <a:bodyPr/>
        <a:lstStyle/>
        <a:p>
          <a:endParaRPr lang="en-US" i="1"/>
        </a:p>
      </dgm:t>
    </dgm:pt>
    <dgm:pt modelId="{36C1F3E6-ED01-46D3-9096-1F08CF41DF50}">
      <dgm:prSet custT="1"/>
      <dgm:spPr/>
      <dgm:t>
        <a:bodyPr/>
        <a:lstStyle/>
        <a:p>
          <a:r>
            <a:rPr lang="en-GB" sz="2000" i="0" kern="1200" dirty="0">
              <a:latin typeface="EC Square Sans Cond Pro" panose="020B0506040000020004" pitchFamily="34" charset="0"/>
              <a:ea typeface="+mn-ea"/>
              <a:cs typeface="+mn-cs"/>
            </a:rPr>
            <a:t>Future-proof and adaptable</a:t>
          </a:r>
        </a:p>
      </dgm:t>
    </dgm:pt>
    <dgm:pt modelId="{9CFF3F2E-915B-436E-A3B1-F86AC466BD64}" type="parTrans" cxnId="{83DD51CE-5B15-46DB-92D4-4592859894CA}">
      <dgm:prSet/>
      <dgm:spPr/>
      <dgm:t>
        <a:bodyPr/>
        <a:lstStyle/>
        <a:p>
          <a:endParaRPr lang="en-US" i="1"/>
        </a:p>
      </dgm:t>
    </dgm:pt>
    <dgm:pt modelId="{4D70A735-D75F-4490-BCDF-9899A475DE61}" type="sibTrans" cxnId="{83DD51CE-5B15-46DB-92D4-4592859894CA}">
      <dgm:prSet/>
      <dgm:spPr/>
      <dgm:t>
        <a:bodyPr/>
        <a:lstStyle/>
        <a:p>
          <a:endParaRPr lang="en-US" i="1"/>
        </a:p>
      </dgm:t>
    </dgm:pt>
    <dgm:pt modelId="{25717AB0-8359-455F-A8B7-4BAAED710E04}" type="pres">
      <dgm:prSet presAssocID="{C6FF6412-FA2A-4823-A5F9-FA037B1D23DF}" presName="Name0" presStyleCnt="0">
        <dgm:presLayoutVars>
          <dgm:chMax val="7"/>
          <dgm:chPref val="7"/>
          <dgm:dir/>
        </dgm:presLayoutVars>
      </dgm:prSet>
      <dgm:spPr/>
    </dgm:pt>
    <dgm:pt modelId="{451C0D7F-3EBF-4B75-92D5-9011F7F0356F}" type="pres">
      <dgm:prSet presAssocID="{C6FF6412-FA2A-4823-A5F9-FA037B1D23DF}" presName="Name1" presStyleCnt="0"/>
      <dgm:spPr/>
    </dgm:pt>
    <dgm:pt modelId="{EA54E668-1703-413F-81C4-2360E0852683}" type="pres">
      <dgm:prSet presAssocID="{C6FF6412-FA2A-4823-A5F9-FA037B1D23DF}" presName="cycle" presStyleCnt="0"/>
      <dgm:spPr/>
    </dgm:pt>
    <dgm:pt modelId="{DE8B2E13-EBC5-4A21-B5DC-34292AB69B53}" type="pres">
      <dgm:prSet presAssocID="{C6FF6412-FA2A-4823-A5F9-FA037B1D23DF}" presName="srcNode" presStyleLbl="node1" presStyleIdx="0" presStyleCnt="4"/>
      <dgm:spPr/>
    </dgm:pt>
    <dgm:pt modelId="{0AC9EB01-623C-41BE-B862-2D053599C027}" type="pres">
      <dgm:prSet presAssocID="{C6FF6412-FA2A-4823-A5F9-FA037B1D23DF}" presName="conn" presStyleLbl="parChTrans1D2" presStyleIdx="0" presStyleCnt="1"/>
      <dgm:spPr/>
    </dgm:pt>
    <dgm:pt modelId="{E648B7C6-C436-4406-AF6E-13A313E2DBD2}" type="pres">
      <dgm:prSet presAssocID="{C6FF6412-FA2A-4823-A5F9-FA037B1D23DF}" presName="extraNode" presStyleLbl="node1" presStyleIdx="0" presStyleCnt="4"/>
      <dgm:spPr/>
    </dgm:pt>
    <dgm:pt modelId="{BAF8878C-161F-4FD2-8247-9CA78C6D8792}" type="pres">
      <dgm:prSet presAssocID="{C6FF6412-FA2A-4823-A5F9-FA037B1D23DF}" presName="dstNode" presStyleLbl="node1" presStyleIdx="0" presStyleCnt="4"/>
      <dgm:spPr/>
    </dgm:pt>
    <dgm:pt modelId="{36367D63-27E2-4128-BE22-0ED5EFE993CE}" type="pres">
      <dgm:prSet presAssocID="{ECAC2DDD-4AD1-4096-AC1E-06A0F1591847}" presName="text_1" presStyleLbl="node1" presStyleIdx="0" presStyleCnt="4">
        <dgm:presLayoutVars>
          <dgm:bulletEnabled val="1"/>
        </dgm:presLayoutVars>
      </dgm:prSet>
      <dgm:spPr/>
    </dgm:pt>
    <dgm:pt modelId="{E473897A-7FB0-4AB9-B5C0-84A0F8D501A3}" type="pres">
      <dgm:prSet presAssocID="{ECAC2DDD-4AD1-4096-AC1E-06A0F1591847}" presName="accent_1" presStyleCnt="0"/>
      <dgm:spPr/>
    </dgm:pt>
    <dgm:pt modelId="{21E770D9-E531-4FAE-8D04-DC80CCFF0C82}" type="pres">
      <dgm:prSet presAssocID="{ECAC2DDD-4AD1-4096-AC1E-06A0F1591847}" presName="accentRepeatNode" presStyleLbl="solidFgAcc1" presStyleIdx="0" presStyleCnt="4"/>
      <dgm:spPr>
        <a:solidFill>
          <a:srgbClr val="842281"/>
        </a:solidFill>
        <a:ln w="28575">
          <a:solidFill>
            <a:schemeClr val="bg1"/>
          </a:solidFill>
        </a:ln>
      </dgm:spPr>
    </dgm:pt>
    <dgm:pt modelId="{BBD5B0D9-38C0-4BA3-ABE7-4BC84577596A}" type="pres">
      <dgm:prSet presAssocID="{B716A153-FC2E-4625-A881-70B9E07DB510}" presName="text_2" presStyleLbl="node1" presStyleIdx="1" presStyleCnt="4">
        <dgm:presLayoutVars>
          <dgm:bulletEnabled val="1"/>
        </dgm:presLayoutVars>
      </dgm:prSet>
      <dgm:spPr/>
    </dgm:pt>
    <dgm:pt modelId="{3BF26733-80E1-45D4-9E53-E2C855CB4266}" type="pres">
      <dgm:prSet presAssocID="{B716A153-FC2E-4625-A881-70B9E07DB510}" presName="accent_2" presStyleCnt="0"/>
      <dgm:spPr/>
    </dgm:pt>
    <dgm:pt modelId="{546073E6-C810-4050-BE20-7214DF389871}" type="pres">
      <dgm:prSet presAssocID="{B716A153-FC2E-4625-A881-70B9E07DB510}" presName="accentRepeatNode" presStyleLbl="solidFgAcc1" presStyleIdx="1" presStyleCnt="4"/>
      <dgm:spPr>
        <a:solidFill>
          <a:srgbClr val="A43CA0"/>
        </a:solidFill>
        <a:ln w="28575">
          <a:solidFill>
            <a:schemeClr val="bg1"/>
          </a:solidFill>
        </a:ln>
      </dgm:spPr>
    </dgm:pt>
    <dgm:pt modelId="{081A3286-6BCE-4DC3-BADA-A18477215075}" type="pres">
      <dgm:prSet presAssocID="{49B2F531-B91C-41F9-AFE7-7F6DE6E38F89}" presName="text_3" presStyleLbl="node1" presStyleIdx="2" presStyleCnt="4">
        <dgm:presLayoutVars>
          <dgm:bulletEnabled val="1"/>
        </dgm:presLayoutVars>
      </dgm:prSet>
      <dgm:spPr/>
    </dgm:pt>
    <dgm:pt modelId="{852BB686-BC8C-4BF4-B791-780EA57DDBC7}" type="pres">
      <dgm:prSet presAssocID="{49B2F531-B91C-41F9-AFE7-7F6DE6E38F89}" presName="accent_3" presStyleCnt="0"/>
      <dgm:spPr/>
    </dgm:pt>
    <dgm:pt modelId="{D28397AE-4AD9-4656-A846-7895C8F40D9B}" type="pres">
      <dgm:prSet presAssocID="{49B2F531-B91C-41F9-AFE7-7F6DE6E38F89}" presName="accentRepeatNode" presStyleLbl="solidFgAcc1" presStyleIdx="2" presStyleCnt="4"/>
      <dgm:spPr>
        <a:solidFill>
          <a:srgbClr val="B367B0"/>
        </a:solidFill>
        <a:ln w="28575">
          <a:solidFill>
            <a:schemeClr val="bg1"/>
          </a:solidFill>
        </a:ln>
      </dgm:spPr>
    </dgm:pt>
    <dgm:pt modelId="{C6D8EDF0-AB94-4AC9-A777-6382E28C0759}" type="pres">
      <dgm:prSet presAssocID="{36C1F3E6-ED01-46D3-9096-1F08CF41DF50}" presName="text_4" presStyleLbl="node1" presStyleIdx="3" presStyleCnt="4" custScaleX="96354" custLinFactNeighborX="1846" custLinFactNeighborY="-6196">
        <dgm:presLayoutVars>
          <dgm:bulletEnabled val="1"/>
        </dgm:presLayoutVars>
      </dgm:prSet>
      <dgm:spPr/>
    </dgm:pt>
    <dgm:pt modelId="{2D8AB602-69B8-4406-82B4-BE6C5E3E0299}" type="pres">
      <dgm:prSet presAssocID="{36C1F3E6-ED01-46D3-9096-1F08CF41DF50}" presName="accent_4" presStyleCnt="0"/>
      <dgm:spPr/>
    </dgm:pt>
    <dgm:pt modelId="{6F8A964C-2505-4F41-8502-2A1AA7A29DF0}" type="pres">
      <dgm:prSet presAssocID="{36C1F3E6-ED01-46D3-9096-1F08CF41DF50}" presName="accentRepeatNode" presStyleLbl="solidFgAcc1" presStyleIdx="3" presStyleCnt="4"/>
      <dgm:spPr>
        <a:solidFill>
          <a:srgbClr val="BC98BA"/>
        </a:solidFill>
        <a:ln w="28575">
          <a:solidFill>
            <a:schemeClr val="bg1"/>
          </a:solidFill>
        </a:ln>
      </dgm:spPr>
    </dgm:pt>
  </dgm:ptLst>
  <dgm:cxnLst>
    <dgm:cxn modelId="{D356B118-1122-4C8C-989A-30DB2CCB32EF}" type="presOf" srcId="{C6FF6412-FA2A-4823-A5F9-FA037B1D23DF}" destId="{25717AB0-8359-455F-A8B7-4BAAED710E04}" srcOrd="0" destOrd="0" presId="urn:microsoft.com/office/officeart/2008/layout/VerticalCurvedList"/>
    <dgm:cxn modelId="{A5670E23-8BC1-44A5-B666-644F48F22332}" type="presOf" srcId="{ECAC2DDD-4AD1-4096-AC1E-06A0F1591847}" destId="{36367D63-27E2-4128-BE22-0ED5EFE993CE}" srcOrd="0" destOrd="0" presId="urn:microsoft.com/office/officeart/2008/layout/VerticalCurvedList"/>
    <dgm:cxn modelId="{CD44FB36-B3CB-40F1-BCA4-AF2682EF9624}" srcId="{C6FF6412-FA2A-4823-A5F9-FA037B1D23DF}" destId="{49B2F531-B91C-41F9-AFE7-7F6DE6E38F89}" srcOrd="2" destOrd="0" parTransId="{3A390D0A-3A63-4EDC-A084-A8223CAED60A}" sibTransId="{B7ADDE74-4223-493E-BA93-82A090BD9A5A}"/>
    <dgm:cxn modelId="{E5496C44-7A61-46AD-BBB8-8CA815956131}" type="presOf" srcId="{49B2F531-B91C-41F9-AFE7-7F6DE6E38F89}" destId="{081A3286-6BCE-4DC3-BADA-A18477215075}" srcOrd="0" destOrd="0" presId="urn:microsoft.com/office/officeart/2008/layout/VerticalCurvedList"/>
    <dgm:cxn modelId="{80D49AB8-FAF2-468A-8148-9D82E06EA72E}" type="presOf" srcId="{B716A153-FC2E-4625-A881-70B9E07DB510}" destId="{BBD5B0D9-38C0-4BA3-ABE7-4BC84577596A}" srcOrd="0" destOrd="0" presId="urn:microsoft.com/office/officeart/2008/layout/VerticalCurvedList"/>
    <dgm:cxn modelId="{78B827C6-33C1-44B9-8AF7-FB05A29A2B24}" type="presOf" srcId="{625F2E3C-670C-40C3-8D6C-DBA41261E9E9}" destId="{0AC9EB01-623C-41BE-B862-2D053599C027}" srcOrd="0" destOrd="0" presId="urn:microsoft.com/office/officeart/2008/layout/VerticalCurvedList"/>
    <dgm:cxn modelId="{83DD51CE-5B15-46DB-92D4-4592859894CA}" srcId="{C6FF6412-FA2A-4823-A5F9-FA037B1D23DF}" destId="{36C1F3E6-ED01-46D3-9096-1F08CF41DF50}" srcOrd="3" destOrd="0" parTransId="{9CFF3F2E-915B-436E-A3B1-F86AC466BD64}" sibTransId="{4D70A735-D75F-4490-BCDF-9899A475DE61}"/>
    <dgm:cxn modelId="{DCCEDBE0-B7BA-4BB7-86F0-6B9BF61341E5}" srcId="{C6FF6412-FA2A-4823-A5F9-FA037B1D23DF}" destId="{ECAC2DDD-4AD1-4096-AC1E-06A0F1591847}" srcOrd="0" destOrd="0" parTransId="{012964B5-E91E-45BE-8519-5743E01893B7}" sibTransId="{625F2E3C-670C-40C3-8D6C-DBA41261E9E9}"/>
    <dgm:cxn modelId="{65AE07EA-310F-4BD0-A09C-E8FC57963A75}" srcId="{C6FF6412-FA2A-4823-A5F9-FA037B1D23DF}" destId="{B716A153-FC2E-4625-A881-70B9E07DB510}" srcOrd="1" destOrd="0" parTransId="{8B88ABD4-47B2-4A3C-9A22-BEDCB91C860A}" sibTransId="{CBBEAC6E-7C7F-4ECB-B188-08C6305D7105}"/>
    <dgm:cxn modelId="{03FCBEF9-7A4D-4EF7-AC6D-B490B0C2A20B}" type="presOf" srcId="{36C1F3E6-ED01-46D3-9096-1F08CF41DF50}" destId="{C6D8EDF0-AB94-4AC9-A777-6382E28C0759}" srcOrd="0" destOrd="0" presId="urn:microsoft.com/office/officeart/2008/layout/VerticalCurvedList"/>
    <dgm:cxn modelId="{0C78C895-1A59-42FE-8A2A-B66BD160AE62}" type="presParOf" srcId="{25717AB0-8359-455F-A8B7-4BAAED710E04}" destId="{451C0D7F-3EBF-4B75-92D5-9011F7F0356F}" srcOrd="0" destOrd="0" presId="urn:microsoft.com/office/officeart/2008/layout/VerticalCurvedList"/>
    <dgm:cxn modelId="{FA0F94B5-4630-4D76-9AF9-E70AA3144FD0}" type="presParOf" srcId="{451C0D7F-3EBF-4B75-92D5-9011F7F0356F}" destId="{EA54E668-1703-413F-81C4-2360E0852683}" srcOrd="0" destOrd="0" presId="urn:microsoft.com/office/officeart/2008/layout/VerticalCurvedList"/>
    <dgm:cxn modelId="{8C3105C6-3236-4458-B8B8-A5107E6D3A3E}" type="presParOf" srcId="{EA54E668-1703-413F-81C4-2360E0852683}" destId="{DE8B2E13-EBC5-4A21-B5DC-34292AB69B53}" srcOrd="0" destOrd="0" presId="urn:microsoft.com/office/officeart/2008/layout/VerticalCurvedList"/>
    <dgm:cxn modelId="{A3C433F6-DDAA-4F5B-96DF-6F6B5A71A897}" type="presParOf" srcId="{EA54E668-1703-413F-81C4-2360E0852683}" destId="{0AC9EB01-623C-41BE-B862-2D053599C027}" srcOrd="1" destOrd="0" presId="urn:microsoft.com/office/officeart/2008/layout/VerticalCurvedList"/>
    <dgm:cxn modelId="{64A82814-36B1-44B6-9B7A-12AFA907A6A4}" type="presParOf" srcId="{EA54E668-1703-413F-81C4-2360E0852683}" destId="{E648B7C6-C436-4406-AF6E-13A313E2DBD2}" srcOrd="2" destOrd="0" presId="urn:microsoft.com/office/officeart/2008/layout/VerticalCurvedList"/>
    <dgm:cxn modelId="{C1976694-22A3-495B-8F1B-9C0697646D23}" type="presParOf" srcId="{EA54E668-1703-413F-81C4-2360E0852683}" destId="{BAF8878C-161F-4FD2-8247-9CA78C6D8792}" srcOrd="3" destOrd="0" presId="urn:microsoft.com/office/officeart/2008/layout/VerticalCurvedList"/>
    <dgm:cxn modelId="{E60C528B-FBAC-44D6-A62B-ED58037B1A7F}" type="presParOf" srcId="{451C0D7F-3EBF-4B75-92D5-9011F7F0356F}" destId="{36367D63-27E2-4128-BE22-0ED5EFE993CE}" srcOrd="1" destOrd="0" presId="urn:microsoft.com/office/officeart/2008/layout/VerticalCurvedList"/>
    <dgm:cxn modelId="{8669828F-4692-4261-8DEC-904AC3A3DBC7}" type="presParOf" srcId="{451C0D7F-3EBF-4B75-92D5-9011F7F0356F}" destId="{E473897A-7FB0-4AB9-B5C0-84A0F8D501A3}" srcOrd="2" destOrd="0" presId="urn:microsoft.com/office/officeart/2008/layout/VerticalCurvedList"/>
    <dgm:cxn modelId="{FF460466-F9A7-4AF2-A2C9-7AE4F35F9D8A}" type="presParOf" srcId="{E473897A-7FB0-4AB9-B5C0-84A0F8D501A3}" destId="{21E770D9-E531-4FAE-8D04-DC80CCFF0C82}" srcOrd="0" destOrd="0" presId="urn:microsoft.com/office/officeart/2008/layout/VerticalCurvedList"/>
    <dgm:cxn modelId="{8FA1ED42-99A7-47A0-9E60-43256A5386A0}" type="presParOf" srcId="{451C0D7F-3EBF-4B75-92D5-9011F7F0356F}" destId="{BBD5B0D9-38C0-4BA3-ABE7-4BC84577596A}" srcOrd="3" destOrd="0" presId="urn:microsoft.com/office/officeart/2008/layout/VerticalCurvedList"/>
    <dgm:cxn modelId="{13FF9103-DB19-4710-B980-3AD8DC967E70}" type="presParOf" srcId="{451C0D7F-3EBF-4B75-92D5-9011F7F0356F}" destId="{3BF26733-80E1-45D4-9E53-E2C855CB4266}" srcOrd="4" destOrd="0" presId="urn:microsoft.com/office/officeart/2008/layout/VerticalCurvedList"/>
    <dgm:cxn modelId="{EED3A320-B082-444F-9736-196DC63C8D6A}" type="presParOf" srcId="{3BF26733-80E1-45D4-9E53-E2C855CB4266}" destId="{546073E6-C810-4050-BE20-7214DF389871}" srcOrd="0" destOrd="0" presId="urn:microsoft.com/office/officeart/2008/layout/VerticalCurvedList"/>
    <dgm:cxn modelId="{507F3376-E9DF-4BF3-8B62-144B3C9B9733}" type="presParOf" srcId="{451C0D7F-3EBF-4B75-92D5-9011F7F0356F}" destId="{081A3286-6BCE-4DC3-BADA-A18477215075}" srcOrd="5" destOrd="0" presId="urn:microsoft.com/office/officeart/2008/layout/VerticalCurvedList"/>
    <dgm:cxn modelId="{FE0660E1-26C7-4CE9-87C5-52DBCA4B1D9E}" type="presParOf" srcId="{451C0D7F-3EBF-4B75-92D5-9011F7F0356F}" destId="{852BB686-BC8C-4BF4-B791-780EA57DDBC7}" srcOrd="6" destOrd="0" presId="urn:microsoft.com/office/officeart/2008/layout/VerticalCurvedList"/>
    <dgm:cxn modelId="{F02859E2-37DC-4375-8438-D9E0EDEA2F9D}" type="presParOf" srcId="{852BB686-BC8C-4BF4-B791-780EA57DDBC7}" destId="{D28397AE-4AD9-4656-A846-7895C8F40D9B}" srcOrd="0" destOrd="0" presId="urn:microsoft.com/office/officeart/2008/layout/VerticalCurvedList"/>
    <dgm:cxn modelId="{DB7030AC-CCEB-44C1-B231-C22A9709B3E7}" type="presParOf" srcId="{451C0D7F-3EBF-4B75-92D5-9011F7F0356F}" destId="{C6D8EDF0-AB94-4AC9-A777-6382E28C0759}" srcOrd="7" destOrd="0" presId="urn:microsoft.com/office/officeart/2008/layout/VerticalCurvedList"/>
    <dgm:cxn modelId="{21CD2FE6-BC77-4B2C-9000-A60755060879}" type="presParOf" srcId="{451C0D7F-3EBF-4B75-92D5-9011F7F0356F}" destId="{2D8AB602-69B8-4406-82B4-BE6C5E3E0299}" srcOrd="8" destOrd="0" presId="urn:microsoft.com/office/officeart/2008/layout/VerticalCurvedList"/>
    <dgm:cxn modelId="{985EE92A-6311-410B-8DFA-6FB43E990236}" type="presParOf" srcId="{2D8AB602-69B8-4406-82B4-BE6C5E3E0299}" destId="{6F8A964C-2505-4F41-8502-2A1AA7A29D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CEADA2-A226-4F9D-86CA-A8BC52F17A77}" type="doc">
      <dgm:prSet loTypeId="urn:microsoft.com/office/officeart/2005/8/layout/default" loCatId="list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3F9BF714-1A6A-4A5C-ADF5-1A0AA73AB578}">
      <dgm:prSet phldrT="[Text]"/>
      <dgm:spPr>
        <a:solidFill>
          <a:srgbClr val="052A63"/>
        </a:solidFill>
      </dgm:spPr>
      <dgm:t>
        <a:bodyPr/>
        <a:lstStyle/>
        <a:p>
          <a:r>
            <a:rPr lang="en-US" dirty="0">
              <a:latin typeface="EC Square Sans Cond Pro" panose="020B0506040000020004" pitchFamily="34" charset="0"/>
            </a:rPr>
            <a:t>Risk Management</a:t>
          </a:r>
        </a:p>
      </dgm:t>
    </dgm:pt>
    <dgm:pt modelId="{8B17A8A4-CDF2-4EA9-BCA1-4969BA5C4C26}" type="parTrans" cxnId="{8AF62A34-597E-4224-8085-0D9441CD8D31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3A5F4328-A2A8-46CD-870F-AAA1EE30F476}" type="sibTrans" cxnId="{8AF62A34-597E-4224-8085-0D9441CD8D31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FEE42EA0-190A-4E68-B45F-3AE5B7133554}">
      <dgm:prSet phldrT="[Text]"/>
      <dgm:spPr>
        <a:solidFill>
          <a:srgbClr val="052A63"/>
        </a:solidFill>
      </dgm:spPr>
      <dgm:t>
        <a:bodyPr/>
        <a:lstStyle/>
        <a:p>
          <a:r>
            <a:rPr lang="en-US" dirty="0">
              <a:latin typeface="EC Square Sans Cond Pro" panose="020B0506040000020004" pitchFamily="34" charset="0"/>
            </a:rPr>
            <a:t>Data governance and Data Quality</a:t>
          </a:r>
        </a:p>
      </dgm:t>
    </dgm:pt>
    <dgm:pt modelId="{A22040BF-F312-471D-9605-83969B651811}" type="parTrans" cxnId="{171C8320-7FC5-4B26-8B22-621BFD971D22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A55E6916-B0F1-4ED5-9DC9-F30297A1A222}" type="sibTrans" cxnId="{171C8320-7FC5-4B26-8B22-621BFD971D22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1EE88141-1E15-42E1-BA10-04B613080B11}">
      <dgm:prSet phldrT="[Text]"/>
      <dgm:spPr>
        <a:solidFill>
          <a:srgbClr val="052A63"/>
        </a:solidFill>
      </dgm:spPr>
      <dgm:t>
        <a:bodyPr/>
        <a:lstStyle/>
        <a:p>
          <a:r>
            <a:rPr lang="en-US">
              <a:latin typeface="EC Square Sans Cond Pro" panose="020B0506040000020004" pitchFamily="34" charset="0"/>
            </a:rPr>
            <a:t>Record keeping and Logging</a:t>
          </a:r>
        </a:p>
      </dgm:t>
    </dgm:pt>
    <dgm:pt modelId="{4FB51255-4210-4975-9B55-281AB10CD713}" type="parTrans" cxnId="{40D847EB-08F6-4744-B21D-D8CBE6D9EB63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C1DFD783-2857-4D2D-B0F5-3F1F5591FE7D}" type="sibTrans" cxnId="{40D847EB-08F6-4744-B21D-D8CBE6D9EB63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0B0EDD65-6648-4EC9-A1B4-8FB7DAF5277A}">
      <dgm:prSet phldrT="[Text]"/>
      <dgm:spPr>
        <a:solidFill>
          <a:srgbClr val="052A63"/>
        </a:solidFill>
      </dgm:spPr>
      <dgm:t>
        <a:bodyPr/>
        <a:lstStyle/>
        <a:p>
          <a:r>
            <a:rPr lang="en-US">
              <a:latin typeface="EC Square Sans Cond Pro" panose="020B0506040000020004" pitchFamily="34" charset="0"/>
            </a:rPr>
            <a:t>Transparency</a:t>
          </a:r>
        </a:p>
      </dgm:t>
    </dgm:pt>
    <dgm:pt modelId="{7A8647A2-06F8-46ED-8FC9-79C8A6954087}" type="parTrans" cxnId="{CEB96FE7-BD83-404A-AB06-25EEA7C342A3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4687FB6F-5144-45AF-BA17-7B3104BAEC45}" type="sibTrans" cxnId="{CEB96FE7-BD83-404A-AB06-25EEA7C342A3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26E80205-B257-4323-9191-6EBFA1526FC9}">
      <dgm:prSet phldrT="[Text]"/>
      <dgm:spPr>
        <a:solidFill>
          <a:srgbClr val="052A63"/>
        </a:solidFill>
      </dgm:spPr>
      <dgm:t>
        <a:bodyPr/>
        <a:lstStyle/>
        <a:p>
          <a:r>
            <a:rPr lang="en-US" dirty="0">
              <a:latin typeface="EC Square Sans Cond Pro" panose="020B0506040000020004" pitchFamily="34" charset="0"/>
            </a:rPr>
            <a:t>Human Oversight</a:t>
          </a:r>
        </a:p>
      </dgm:t>
    </dgm:pt>
    <dgm:pt modelId="{76DEE52A-D363-4D45-88CA-0E52625305D9}" type="parTrans" cxnId="{8CDA870F-F505-413D-A9F4-978406BB25FA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FA8933C8-249E-49A5-9303-DCD91433B049}" type="sibTrans" cxnId="{8CDA870F-F505-413D-A9F4-978406BB25FA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7FC13CCF-EEF9-4150-B6D3-5E833B46E043}">
      <dgm:prSet phldrT="[Text]"/>
      <dgm:spPr>
        <a:solidFill>
          <a:srgbClr val="052A63"/>
        </a:solidFill>
      </dgm:spPr>
      <dgm:t>
        <a:bodyPr/>
        <a:lstStyle/>
        <a:p>
          <a:r>
            <a:rPr lang="en-US" b="0" dirty="0">
              <a:latin typeface="EC Square Sans Cond Pro" panose="020B0506040000020004" pitchFamily="34" charset="0"/>
            </a:rPr>
            <a:t>Accuracy</a:t>
          </a:r>
        </a:p>
      </dgm:t>
    </dgm:pt>
    <dgm:pt modelId="{E2687432-530C-4EEF-8200-31942009601A}" type="parTrans" cxnId="{07C049A7-4353-4C42-8D34-F14C3ED1B460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B8BBE0BC-AA21-4258-A4B8-C0B61B482BE0}" type="sibTrans" cxnId="{07C049A7-4353-4C42-8D34-F14C3ED1B460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04530D60-900B-4099-9917-7D2EC41A7C06}">
      <dgm:prSet phldrT="[Text]"/>
      <dgm:spPr>
        <a:solidFill>
          <a:srgbClr val="052A63"/>
        </a:solidFill>
      </dgm:spPr>
      <dgm:t>
        <a:bodyPr/>
        <a:lstStyle/>
        <a:p>
          <a:r>
            <a:rPr lang="en-US" dirty="0">
              <a:latin typeface="EC Square Sans Cond Pro" panose="020B0506040000020004" pitchFamily="34" charset="0"/>
            </a:rPr>
            <a:t>Robustness</a:t>
          </a:r>
        </a:p>
      </dgm:t>
    </dgm:pt>
    <dgm:pt modelId="{CE655755-0785-4C09-95FB-CEF9B0058DC8}" type="parTrans" cxnId="{A5B0CB9A-867A-40E4-B77E-A6205B00A986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4252D39C-603E-4828-992B-C8506FC68053}" type="sibTrans" cxnId="{A5B0CB9A-867A-40E4-B77E-A6205B00A986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E68F8CF1-F151-4472-A986-DAA7E7E15E2F}">
      <dgm:prSet phldrT="[Text]"/>
      <dgm:spPr>
        <a:solidFill>
          <a:srgbClr val="C03D7A"/>
        </a:solidFill>
      </dgm:spPr>
      <dgm:t>
        <a:bodyPr/>
        <a:lstStyle/>
        <a:p>
          <a:r>
            <a:rPr lang="en-US">
              <a:latin typeface="EC Square Sans Cond Pro" panose="020B0506040000020004" pitchFamily="34" charset="0"/>
            </a:rPr>
            <a:t>Cybersecurity</a:t>
          </a:r>
        </a:p>
      </dgm:t>
    </dgm:pt>
    <dgm:pt modelId="{31C46C98-5E25-4C23-A525-575F8C09F61B}" type="parTrans" cxnId="{AEFE7EBB-CA21-46E5-9526-35DBF9ECDD37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0830A841-C428-4540-B9A4-20BC8A14900B}" type="sibTrans" cxnId="{AEFE7EBB-CA21-46E5-9526-35DBF9ECDD37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F9564740-0604-4B73-95F9-9E3AF1E31C12}">
      <dgm:prSet phldrT="[Text]"/>
      <dgm:spPr>
        <a:solidFill>
          <a:srgbClr val="052A63"/>
        </a:solidFill>
      </dgm:spPr>
      <dgm:t>
        <a:bodyPr/>
        <a:lstStyle/>
        <a:p>
          <a:r>
            <a:rPr lang="en-US" dirty="0">
              <a:latin typeface="EC Square Sans Cond Pro" panose="020B0506040000020004" pitchFamily="34" charset="0"/>
            </a:rPr>
            <a:t>Quality Management</a:t>
          </a:r>
        </a:p>
      </dgm:t>
    </dgm:pt>
    <dgm:pt modelId="{C9696060-46B8-49AF-B166-45E86A7FD20D}" type="parTrans" cxnId="{F1D5E8DB-3359-4730-9929-CF402194F281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8ED55CFA-5A8A-410D-953D-C74241C147EB}" type="sibTrans" cxnId="{F1D5E8DB-3359-4730-9929-CF402194F281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7D2E4E19-DA0A-4E20-9AEF-E2AC58F43321}">
      <dgm:prSet phldrT="[Text]"/>
      <dgm:spPr>
        <a:solidFill>
          <a:srgbClr val="052A63"/>
        </a:solidFill>
      </dgm:spPr>
      <dgm:t>
        <a:bodyPr/>
        <a:lstStyle/>
        <a:p>
          <a:r>
            <a:rPr lang="en-US" dirty="0">
              <a:latin typeface="EC Square Sans Cond Pro" panose="020B0506040000020004" pitchFamily="34" charset="0"/>
            </a:rPr>
            <a:t>Conformity Assessment</a:t>
          </a:r>
        </a:p>
      </dgm:t>
    </dgm:pt>
    <dgm:pt modelId="{C8950EAA-708D-4003-9BE3-A06696D54E17}" type="parTrans" cxnId="{99FD52B2-11AB-49EF-9627-1FAC23A72FEC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98EB64E7-6E6C-4FCC-AE33-A1C5EEE4405F}" type="sibTrans" cxnId="{99FD52B2-11AB-49EF-9627-1FAC23A72FEC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5481B38E-D82C-4006-B175-4B7BCFD63D50}" type="pres">
      <dgm:prSet presAssocID="{4ECEADA2-A226-4F9D-86CA-A8BC52F17A77}" presName="diagram" presStyleCnt="0">
        <dgm:presLayoutVars>
          <dgm:dir/>
          <dgm:resizeHandles val="exact"/>
        </dgm:presLayoutVars>
      </dgm:prSet>
      <dgm:spPr/>
    </dgm:pt>
    <dgm:pt modelId="{477C5B50-32A8-4918-9B90-6E97EE0283A0}" type="pres">
      <dgm:prSet presAssocID="{3F9BF714-1A6A-4A5C-ADF5-1A0AA73AB578}" presName="node" presStyleLbl="node1" presStyleIdx="0" presStyleCnt="10">
        <dgm:presLayoutVars>
          <dgm:bulletEnabled val="1"/>
        </dgm:presLayoutVars>
      </dgm:prSet>
      <dgm:spPr/>
    </dgm:pt>
    <dgm:pt modelId="{00641957-9533-4BE5-B22B-25F016F87743}" type="pres">
      <dgm:prSet presAssocID="{3A5F4328-A2A8-46CD-870F-AAA1EE30F476}" presName="sibTrans" presStyleCnt="0"/>
      <dgm:spPr/>
    </dgm:pt>
    <dgm:pt modelId="{D80CA113-1092-4749-ACF6-BE594A5DE103}" type="pres">
      <dgm:prSet presAssocID="{FEE42EA0-190A-4E68-B45F-3AE5B7133554}" presName="node" presStyleLbl="node1" presStyleIdx="1" presStyleCnt="10">
        <dgm:presLayoutVars>
          <dgm:bulletEnabled val="1"/>
        </dgm:presLayoutVars>
      </dgm:prSet>
      <dgm:spPr/>
    </dgm:pt>
    <dgm:pt modelId="{01D74A7B-175A-4EC3-BCFB-9A17A9A332B0}" type="pres">
      <dgm:prSet presAssocID="{A55E6916-B0F1-4ED5-9DC9-F30297A1A222}" presName="sibTrans" presStyleCnt="0"/>
      <dgm:spPr/>
    </dgm:pt>
    <dgm:pt modelId="{9F9AF002-E67A-4F42-B790-9F9FF9E0EF3D}" type="pres">
      <dgm:prSet presAssocID="{1EE88141-1E15-42E1-BA10-04B613080B11}" presName="node" presStyleLbl="node1" presStyleIdx="2" presStyleCnt="10">
        <dgm:presLayoutVars>
          <dgm:bulletEnabled val="1"/>
        </dgm:presLayoutVars>
      </dgm:prSet>
      <dgm:spPr/>
    </dgm:pt>
    <dgm:pt modelId="{0C4D2680-36A0-4FBD-9737-B217828BEC8D}" type="pres">
      <dgm:prSet presAssocID="{C1DFD783-2857-4D2D-B0F5-3F1F5591FE7D}" presName="sibTrans" presStyleCnt="0"/>
      <dgm:spPr/>
    </dgm:pt>
    <dgm:pt modelId="{8C6361E0-ACDD-4368-A029-6222E3C74DA5}" type="pres">
      <dgm:prSet presAssocID="{0B0EDD65-6648-4EC9-A1B4-8FB7DAF5277A}" presName="node" presStyleLbl="node1" presStyleIdx="3" presStyleCnt="10">
        <dgm:presLayoutVars>
          <dgm:bulletEnabled val="1"/>
        </dgm:presLayoutVars>
      </dgm:prSet>
      <dgm:spPr/>
    </dgm:pt>
    <dgm:pt modelId="{B4B6386C-57A1-4EC5-BDBD-FF777AFF5AA4}" type="pres">
      <dgm:prSet presAssocID="{4687FB6F-5144-45AF-BA17-7B3104BAEC45}" presName="sibTrans" presStyleCnt="0"/>
      <dgm:spPr/>
    </dgm:pt>
    <dgm:pt modelId="{B775EF2A-2CDA-4265-8BF8-9EB7817B4011}" type="pres">
      <dgm:prSet presAssocID="{26E80205-B257-4323-9191-6EBFA1526FC9}" presName="node" presStyleLbl="node1" presStyleIdx="4" presStyleCnt="10">
        <dgm:presLayoutVars>
          <dgm:bulletEnabled val="1"/>
        </dgm:presLayoutVars>
      </dgm:prSet>
      <dgm:spPr/>
    </dgm:pt>
    <dgm:pt modelId="{1353E168-9776-428D-B91D-E9F7FFC784DD}" type="pres">
      <dgm:prSet presAssocID="{FA8933C8-249E-49A5-9303-DCD91433B049}" presName="sibTrans" presStyleCnt="0"/>
      <dgm:spPr/>
    </dgm:pt>
    <dgm:pt modelId="{1836568A-CCFB-4F94-8685-D2352D8DF47A}" type="pres">
      <dgm:prSet presAssocID="{7FC13CCF-EEF9-4150-B6D3-5E833B46E043}" presName="node" presStyleLbl="node1" presStyleIdx="5" presStyleCnt="10">
        <dgm:presLayoutVars>
          <dgm:bulletEnabled val="1"/>
        </dgm:presLayoutVars>
      </dgm:prSet>
      <dgm:spPr/>
    </dgm:pt>
    <dgm:pt modelId="{8CB4F368-8455-4367-BFFD-C16357DD0029}" type="pres">
      <dgm:prSet presAssocID="{B8BBE0BC-AA21-4258-A4B8-C0B61B482BE0}" presName="sibTrans" presStyleCnt="0"/>
      <dgm:spPr/>
    </dgm:pt>
    <dgm:pt modelId="{F8AFDEBA-B5D2-4CBF-A80A-400D6EE63461}" type="pres">
      <dgm:prSet presAssocID="{04530D60-900B-4099-9917-7D2EC41A7C06}" presName="node" presStyleLbl="node1" presStyleIdx="6" presStyleCnt="10">
        <dgm:presLayoutVars>
          <dgm:bulletEnabled val="1"/>
        </dgm:presLayoutVars>
      </dgm:prSet>
      <dgm:spPr/>
    </dgm:pt>
    <dgm:pt modelId="{A566FF37-D9A0-4C2C-BF4B-68CA7AD724D5}" type="pres">
      <dgm:prSet presAssocID="{4252D39C-603E-4828-992B-C8506FC68053}" presName="sibTrans" presStyleCnt="0"/>
      <dgm:spPr/>
    </dgm:pt>
    <dgm:pt modelId="{9E095C76-4C1A-48A6-8071-AEE4B94F3AB8}" type="pres">
      <dgm:prSet presAssocID="{E68F8CF1-F151-4472-A986-DAA7E7E15E2F}" presName="node" presStyleLbl="node1" presStyleIdx="7" presStyleCnt="10">
        <dgm:presLayoutVars>
          <dgm:bulletEnabled val="1"/>
        </dgm:presLayoutVars>
      </dgm:prSet>
      <dgm:spPr/>
    </dgm:pt>
    <dgm:pt modelId="{E5487AA9-5C6B-4091-B3B0-FF824AA04400}" type="pres">
      <dgm:prSet presAssocID="{0830A841-C428-4540-B9A4-20BC8A14900B}" presName="sibTrans" presStyleCnt="0"/>
      <dgm:spPr/>
    </dgm:pt>
    <dgm:pt modelId="{E023CBF0-11C6-4A1D-BE09-E034AE225F07}" type="pres">
      <dgm:prSet presAssocID="{F9564740-0604-4B73-95F9-9E3AF1E31C12}" presName="node" presStyleLbl="node1" presStyleIdx="8" presStyleCnt="10">
        <dgm:presLayoutVars>
          <dgm:bulletEnabled val="1"/>
        </dgm:presLayoutVars>
      </dgm:prSet>
      <dgm:spPr/>
    </dgm:pt>
    <dgm:pt modelId="{1FBC1F39-4033-4168-AAD3-4587E9ED1704}" type="pres">
      <dgm:prSet presAssocID="{8ED55CFA-5A8A-410D-953D-C74241C147EB}" presName="sibTrans" presStyleCnt="0"/>
      <dgm:spPr/>
    </dgm:pt>
    <dgm:pt modelId="{D22E50FF-88AF-4F5A-A5B6-692384EE32B2}" type="pres">
      <dgm:prSet presAssocID="{7D2E4E19-DA0A-4E20-9AEF-E2AC58F43321}" presName="node" presStyleLbl="node1" presStyleIdx="9" presStyleCnt="10">
        <dgm:presLayoutVars>
          <dgm:bulletEnabled val="1"/>
        </dgm:presLayoutVars>
      </dgm:prSet>
      <dgm:spPr/>
    </dgm:pt>
  </dgm:ptLst>
  <dgm:cxnLst>
    <dgm:cxn modelId="{BD3E9502-C38C-4702-9F00-A0A0D9D7A157}" type="presOf" srcId="{F9564740-0604-4B73-95F9-9E3AF1E31C12}" destId="{E023CBF0-11C6-4A1D-BE09-E034AE225F07}" srcOrd="0" destOrd="0" presId="urn:microsoft.com/office/officeart/2005/8/layout/default"/>
    <dgm:cxn modelId="{8CDA870F-F505-413D-A9F4-978406BB25FA}" srcId="{4ECEADA2-A226-4F9D-86CA-A8BC52F17A77}" destId="{26E80205-B257-4323-9191-6EBFA1526FC9}" srcOrd="4" destOrd="0" parTransId="{76DEE52A-D363-4D45-88CA-0E52625305D9}" sibTransId="{FA8933C8-249E-49A5-9303-DCD91433B049}"/>
    <dgm:cxn modelId="{171C8320-7FC5-4B26-8B22-621BFD971D22}" srcId="{4ECEADA2-A226-4F9D-86CA-A8BC52F17A77}" destId="{FEE42EA0-190A-4E68-B45F-3AE5B7133554}" srcOrd="1" destOrd="0" parTransId="{A22040BF-F312-471D-9605-83969B651811}" sibTransId="{A55E6916-B0F1-4ED5-9DC9-F30297A1A222}"/>
    <dgm:cxn modelId="{18AF2F28-60EA-45B9-BFFC-662AF7B6B1D2}" type="presOf" srcId="{26E80205-B257-4323-9191-6EBFA1526FC9}" destId="{B775EF2A-2CDA-4265-8BF8-9EB7817B4011}" srcOrd="0" destOrd="0" presId="urn:microsoft.com/office/officeart/2005/8/layout/default"/>
    <dgm:cxn modelId="{8AF62A34-597E-4224-8085-0D9441CD8D31}" srcId="{4ECEADA2-A226-4F9D-86CA-A8BC52F17A77}" destId="{3F9BF714-1A6A-4A5C-ADF5-1A0AA73AB578}" srcOrd="0" destOrd="0" parTransId="{8B17A8A4-CDF2-4EA9-BCA1-4969BA5C4C26}" sibTransId="{3A5F4328-A2A8-46CD-870F-AAA1EE30F476}"/>
    <dgm:cxn modelId="{B34E7237-483E-4874-92E0-C32B427D15C5}" type="presOf" srcId="{3F9BF714-1A6A-4A5C-ADF5-1A0AA73AB578}" destId="{477C5B50-32A8-4918-9B90-6E97EE0283A0}" srcOrd="0" destOrd="0" presId="urn:microsoft.com/office/officeart/2005/8/layout/default"/>
    <dgm:cxn modelId="{3D82073C-B05A-4C4B-BE39-426C864A409C}" type="presOf" srcId="{04530D60-900B-4099-9917-7D2EC41A7C06}" destId="{F8AFDEBA-B5D2-4CBF-A80A-400D6EE63461}" srcOrd="0" destOrd="0" presId="urn:microsoft.com/office/officeart/2005/8/layout/default"/>
    <dgm:cxn modelId="{D402535B-AD7A-4E10-BC35-CBA35F69A32B}" type="presOf" srcId="{4ECEADA2-A226-4F9D-86CA-A8BC52F17A77}" destId="{5481B38E-D82C-4006-B175-4B7BCFD63D50}" srcOrd="0" destOrd="0" presId="urn:microsoft.com/office/officeart/2005/8/layout/default"/>
    <dgm:cxn modelId="{616B1454-722C-4717-A861-1E4051829499}" type="presOf" srcId="{FEE42EA0-190A-4E68-B45F-3AE5B7133554}" destId="{D80CA113-1092-4749-ACF6-BE594A5DE103}" srcOrd="0" destOrd="0" presId="urn:microsoft.com/office/officeart/2005/8/layout/default"/>
    <dgm:cxn modelId="{CD1D7374-999A-4F0D-81AB-FAE43D805508}" type="presOf" srcId="{1EE88141-1E15-42E1-BA10-04B613080B11}" destId="{9F9AF002-E67A-4F42-B790-9F9FF9E0EF3D}" srcOrd="0" destOrd="0" presId="urn:microsoft.com/office/officeart/2005/8/layout/default"/>
    <dgm:cxn modelId="{1783C381-BF93-48C0-8533-C707D361D3A3}" type="presOf" srcId="{7FC13CCF-EEF9-4150-B6D3-5E833B46E043}" destId="{1836568A-CCFB-4F94-8685-D2352D8DF47A}" srcOrd="0" destOrd="0" presId="urn:microsoft.com/office/officeart/2005/8/layout/default"/>
    <dgm:cxn modelId="{A5B0CB9A-867A-40E4-B77E-A6205B00A986}" srcId="{4ECEADA2-A226-4F9D-86CA-A8BC52F17A77}" destId="{04530D60-900B-4099-9917-7D2EC41A7C06}" srcOrd="6" destOrd="0" parTransId="{CE655755-0785-4C09-95FB-CEF9B0058DC8}" sibTransId="{4252D39C-603E-4828-992B-C8506FC68053}"/>
    <dgm:cxn modelId="{07C049A7-4353-4C42-8D34-F14C3ED1B460}" srcId="{4ECEADA2-A226-4F9D-86CA-A8BC52F17A77}" destId="{7FC13CCF-EEF9-4150-B6D3-5E833B46E043}" srcOrd="5" destOrd="0" parTransId="{E2687432-530C-4EEF-8200-31942009601A}" sibTransId="{B8BBE0BC-AA21-4258-A4B8-C0B61B482BE0}"/>
    <dgm:cxn modelId="{19BEDFB1-0BDB-457C-B049-6190C5BF1F5B}" type="presOf" srcId="{7D2E4E19-DA0A-4E20-9AEF-E2AC58F43321}" destId="{D22E50FF-88AF-4F5A-A5B6-692384EE32B2}" srcOrd="0" destOrd="0" presId="urn:microsoft.com/office/officeart/2005/8/layout/default"/>
    <dgm:cxn modelId="{99FD52B2-11AB-49EF-9627-1FAC23A72FEC}" srcId="{4ECEADA2-A226-4F9D-86CA-A8BC52F17A77}" destId="{7D2E4E19-DA0A-4E20-9AEF-E2AC58F43321}" srcOrd="9" destOrd="0" parTransId="{C8950EAA-708D-4003-9BE3-A06696D54E17}" sibTransId="{98EB64E7-6E6C-4FCC-AE33-A1C5EEE4405F}"/>
    <dgm:cxn modelId="{AEFE7EBB-CA21-46E5-9526-35DBF9ECDD37}" srcId="{4ECEADA2-A226-4F9D-86CA-A8BC52F17A77}" destId="{E68F8CF1-F151-4472-A986-DAA7E7E15E2F}" srcOrd="7" destOrd="0" parTransId="{31C46C98-5E25-4C23-A525-575F8C09F61B}" sibTransId="{0830A841-C428-4540-B9A4-20BC8A14900B}"/>
    <dgm:cxn modelId="{25D877CF-58A2-46A0-8E9C-C2C6D810EEB8}" type="presOf" srcId="{0B0EDD65-6648-4EC9-A1B4-8FB7DAF5277A}" destId="{8C6361E0-ACDD-4368-A029-6222E3C74DA5}" srcOrd="0" destOrd="0" presId="urn:microsoft.com/office/officeart/2005/8/layout/default"/>
    <dgm:cxn modelId="{95ABCBCF-4F4C-40E2-9F66-DB50D680A0BE}" type="presOf" srcId="{E68F8CF1-F151-4472-A986-DAA7E7E15E2F}" destId="{9E095C76-4C1A-48A6-8071-AEE4B94F3AB8}" srcOrd="0" destOrd="0" presId="urn:microsoft.com/office/officeart/2005/8/layout/default"/>
    <dgm:cxn modelId="{F1D5E8DB-3359-4730-9929-CF402194F281}" srcId="{4ECEADA2-A226-4F9D-86CA-A8BC52F17A77}" destId="{F9564740-0604-4B73-95F9-9E3AF1E31C12}" srcOrd="8" destOrd="0" parTransId="{C9696060-46B8-49AF-B166-45E86A7FD20D}" sibTransId="{8ED55CFA-5A8A-410D-953D-C74241C147EB}"/>
    <dgm:cxn modelId="{CEB96FE7-BD83-404A-AB06-25EEA7C342A3}" srcId="{4ECEADA2-A226-4F9D-86CA-A8BC52F17A77}" destId="{0B0EDD65-6648-4EC9-A1B4-8FB7DAF5277A}" srcOrd="3" destOrd="0" parTransId="{7A8647A2-06F8-46ED-8FC9-79C8A6954087}" sibTransId="{4687FB6F-5144-45AF-BA17-7B3104BAEC45}"/>
    <dgm:cxn modelId="{40D847EB-08F6-4744-B21D-D8CBE6D9EB63}" srcId="{4ECEADA2-A226-4F9D-86CA-A8BC52F17A77}" destId="{1EE88141-1E15-42E1-BA10-04B613080B11}" srcOrd="2" destOrd="0" parTransId="{4FB51255-4210-4975-9B55-281AB10CD713}" sibTransId="{C1DFD783-2857-4D2D-B0F5-3F1F5591FE7D}"/>
    <dgm:cxn modelId="{A1E06C83-930A-4C8D-BE94-595176115E5B}" type="presParOf" srcId="{5481B38E-D82C-4006-B175-4B7BCFD63D50}" destId="{477C5B50-32A8-4918-9B90-6E97EE0283A0}" srcOrd="0" destOrd="0" presId="urn:microsoft.com/office/officeart/2005/8/layout/default"/>
    <dgm:cxn modelId="{43EA0048-5DC6-4AD5-A78B-FB22F60AF1B6}" type="presParOf" srcId="{5481B38E-D82C-4006-B175-4B7BCFD63D50}" destId="{00641957-9533-4BE5-B22B-25F016F87743}" srcOrd="1" destOrd="0" presId="urn:microsoft.com/office/officeart/2005/8/layout/default"/>
    <dgm:cxn modelId="{E47F7F9E-0114-470D-9BBA-C6967B122014}" type="presParOf" srcId="{5481B38E-D82C-4006-B175-4B7BCFD63D50}" destId="{D80CA113-1092-4749-ACF6-BE594A5DE103}" srcOrd="2" destOrd="0" presId="urn:microsoft.com/office/officeart/2005/8/layout/default"/>
    <dgm:cxn modelId="{75AD1943-AC0B-4899-95B7-12C0C5AB6B0F}" type="presParOf" srcId="{5481B38E-D82C-4006-B175-4B7BCFD63D50}" destId="{01D74A7B-175A-4EC3-BCFB-9A17A9A332B0}" srcOrd="3" destOrd="0" presId="urn:microsoft.com/office/officeart/2005/8/layout/default"/>
    <dgm:cxn modelId="{069F848A-0CE0-4DFA-9689-83CA6FF316C8}" type="presParOf" srcId="{5481B38E-D82C-4006-B175-4B7BCFD63D50}" destId="{9F9AF002-E67A-4F42-B790-9F9FF9E0EF3D}" srcOrd="4" destOrd="0" presId="urn:microsoft.com/office/officeart/2005/8/layout/default"/>
    <dgm:cxn modelId="{C1CAD291-9A7C-4B7A-897E-6BBA95409457}" type="presParOf" srcId="{5481B38E-D82C-4006-B175-4B7BCFD63D50}" destId="{0C4D2680-36A0-4FBD-9737-B217828BEC8D}" srcOrd="5" destOrd="0" presId="urn:microsoft.com/office/officeart/2005/8/layout/default"/>
    <dgm:cxn modelId="{E72606B2-7E1B-413F-B718-4E36C8B6B8D0}" type="presParOf" srcId="{5481B38E-D82C-4006-B175-4B7BCFD63D50}" destId="{8C6361E0-ACDD-4368-A029-6222E3C74DA5}" srcOrd="6" destOrd="0" presId="urn:microsoft.com/office/officeart/2005/8/layout/default"/>
    <dgm:cxn modelId="{54F5794A-FEBE-4E26-8DD9-4A78968FEF05}" type="presParOf" srcId="{5481B38E-D82C-4006-B175-4B7BCFD63D50}" destId="{B4B6386C-57A1-4EC5-BDBD-FF777AFF5AA4}" srcOrd="7" destOrd="0" presId="urn:microsoft.com/office/officeart/2005/8/layout/default"/>
    <dgm:cxn modelId="{2DD49BBC-9C87-4C4B-889D-7CBF921B566D}" type="presParOf" srcId="{5481B38E-D82C-4006-B175-4B7BCFD63D50}" destId="{B775EF2A-2CDA-4265-8BF8-9EB7817B4011}" srcOrd="8" destOrd="0" presId="urn:microsoft.com/office/officeart/2005/8/layout/default"/>
    <dgm:cxn modelId="{98F8BAA4-E38B-4015-A13C-F5E00BF79FC0}" type="presParOf" srcId="{5481B38E-D82C-4006-B175-4B7BCFD63D50}" destId="{1353E168-9776-428D-B91D-E9F7FFC784DD}" srcOrd="9" destOrd="0" presId="urn:microsoft.com/office/officeart/2005/8/layout/default"/>
    <dgm:cxn modelId="{BC002D5B-18D6-4B8C-ABF5-C6906E338FCC}" type="presParOf" srcId="{5481B38E-D82C-4006-B175-4B7BCFD63D50}" destId="{1836568A-CCFB-4F94-8685-D2352D8DF47A}" srcOrd="10" destOrd="0" presId="urn:microsoft.com/office/officeart/2005/8/layout/default"/>
    <dgm:cxn modelId="{67187174-E759-4F43-A2EE-49EA6BA4ACA4}" type="presParOf" srcId="{5481B38E-D82C-4006-B175-4B7BCFD63D50}" destId="{8CB4F368-8455-4367-BFFD-C16357DD0029}" srcOrd="11" destOrd="0" presId="urn:microsoft.com/office/officeart/2005/8/layout/default"/>
    <dgm:cxn modelId="{11BE5615-E8FF-4FAE-8FE1-14E524903FC8}" type="presParOf" srcId="{5481B38E-D82C-4006-B175-4B7BCFD63D50}" destId="{F8AFDEBA-B5D2-4CBF-A80A-400D6EE63461}" srcOrd="12" destOrd="0" presId="urn:microsoft.com/office/officeart/2005/8/layout/default"/>
    <dgm:cxn modelId="{46CA4B59-1422-4254-9314-D107CDD23B08}" type="presParOf" srcId="{5481B38E-D82C-4006-B175-4B7BCFD63D50}" destId="{A566FF37-D9A0-4C2C-BF4B-68CA7AD724D5}" srcOrd="13" destOrd="0" presId="urn:microsoft.com/office/officeart/2005/8/layout/default"/>
    <dgm:cxn modelId="{10014C4D-FAE6-419E-BB9A-6BD7F48BA3CD}" type="presParOf" srcId="{5481B38E-D82C-4006-B175-4B7BCFD63D50}" destId="{9E095C76-4C1A-48A6-8071-AEE4B94F3AB8}" srcOrd="14" destOrd="0" presId="urn:microsoft.com/office/officeart/2005/8/layout/default"/>
    <dgm:cxn modelId="{31C473DA-5B0C-4DCF-A19A-DD77DB65B056}" type="presParOf" srcId="{5481B38E-D82C-4006-B175-4B7BCFD63D50}" destId="{E5487AA9-5C6B-4091-B3B0-FF824AA04400}" srcOrd="15" destOrd="0" presId="urn:microsoft.com/office/officeart/2005/8/layout/default"/>
    <dgm:cxn modelId="{4EFA1FC0-5194-43B4-BC6F-C308AD326246}" type="presParOf" srcId="{5481B38E-D82C-4006-B175-4B7BCFD63D50}" destId="{E023CBF0-11C6-4A1D-BE09-E034AE225F07}" srcOrd="16" destOrd="0" presId="urn:microsoft.com/office/officeart/2005/8/layout/default"/>
    <dgm:cxn modelId="{ED509FBC-23D6-45FB-827F-56335B983BB7}" type="presParOf" srcId="{5481B38E-D82C-4006-B175-4B7BCFD63D50}" destId="{1FBC1F39-4033-4168-AAD3-4587E9ED1704}" srcOrd="17" destOrd="0" presId="urn:microsoft.com/office/officeart/2005/8/layout/default"/>
    <dgm:cxn modelId="{BA7B2D36-1ADE-4674-8612-FCD259B8559A}" type="presParOf" srcId="{5481B38E-D82C-4006-B175-4B7BCFD63D50}" destId="{D22E50FF-88AF-4F5A-A5B6-692384EE32B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CB47-A095-4E63-BA87-520A6CA651E6}">
      <dsp:nvSpPr>
        <dsp:cNvPr id="0" name=""/>
        <dsp:cNvSpPr/>
      </dsp:nvSpPr>
      <dsp:spPr>
        <a:xfrm>
          <a:off x="315034" y="0"/>
          <a:ext cx="210023" cy="195589"/>
        </a:xfrm>
        <a:prstGeom prst="trapezoid">
          <a:avLst>
            <a:gd name="adj" fmla="val 53690"/>
          </a:avLst>
        </a:prstGeom>
        <a:solidFill>
          <a:schemeClr val="bg1"/>
        </a:solidFill>
        <a:ln w="28575" cap="flat" cmpd="sng" algn="ctr">
          <a:solidFill>
            <a:srgbClr val="AB2F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 </a:t>
          </a:r>
          <a:endParaRPr lang="en-US" sz="1100" kern="1200"/>
        </a:p>
      </dsp:txBody>
      <dsp:txXfrm>
        <a:off x="315034" y="0"/>
        <a:ext cx="210023" cy="195589"/>
      </dsp:txXfrm>
    </dsp:sp>
    <dsp:sp modelId="{A1A6AF28-633C-4280-A9E8-69E963255699}">
      <dsp:nvSpPr>
        <dsp:cNvPr id="0" name=""/>
        <dsp:cNvSpPr/>
      </dsp:nvSpPr>
      <dsp:spPr>
        <a:xfrm>
          <a:off x="210023" y="195589"/>
          <a:ext cx="420046" cy="195589"/>
        </a:xfrm>
        <a:prstGeom prst="trapezoid">
          <a:avLst>
            <a:gd name="adj" fmla="val 53690"/>
          </a:avLst>
        </a:prstGeom>
        <a:solidFill>
          <a:schemeClr val="bg1"/>
        </a:solidFill>
        <a:ln w="28575" cap="flat" cmpd="sng" algn="ctr">
          <a:solidFill>
            <a:srgbClr val="AB2F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 </a:t>
          </a:r>
          <a:endParaRPr lang="en-US" sz="1100" kern="1200"/>
        </a:p>
      </dsp:txBody>
      <dsp:txXfrm>
        <a:off x="283531" y="195589"/>
        <a:ext cx="273030" cy="195589"/>
      </dsp:txXfrm>
    </dsp:sp>
    <dsp:sp modelId="{1BC61AF3-1D6D-47E3-A144-3BBB31E3DBFC}">
      <dsp:nvSpPr>
        <dsp:cNvPr id="0" name=""/>
        <dsp:cNvSpPr/>
      </dsp:nvSpPr>
      <dsp:spPr>
        <a:xfrm>
          <a:off x="105011" y="391178"/>
          <a:ext cx="630069" cy="195589"/>
        </a:xfrm>
        <a:prstGeom prst="trapezoid">
          <a:avLst>
            <a:gd name="adj" fmla="val 53690"/>
          </a:avLst>
        </a:prstGeom>
        <a:solidFill>
          <a:schemeClr val="bg1"/>
        </a:solidFill>
        <a:ln w="28575" cap="flat" cmpd="sng" algn="ctr">
          <a:solidFill>
            <a:srgbClr val="AB2F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5273" y="391178"/>
        <a:ext cx="409545" cy="195589"/>
      </dsp:txXfrm>
    </dsp:sp>
    <dsp:sp modelId="{F73E1907-A3EC-449F-BE45-32DC80E07B17}">
      <dsp:nvSpPr>
        <dsp:cNvPr id="0" name=""/>
        <dsp:cNvSpPr/>
      </dsp:nvSpPr>
      <dsp:spPr>
        <a:xfrm>
          <a:off x="0" y="586767"/>
          <a:ext cx="840093" cy="195589"/>
        </a:xfrm>
        <a:prstGeom prst="trapezoid">
          <a:avLst>
            <a:gd name="adj" fmla="val 53690"/>
          </a:avLst>
        </a:prstGeom>
        <a:solidFill>
          <a:schemeClr val="bg1"/>
        </a:solidFill>
        <a:ln w="28575" cap="flat" cmpd="sng" algn="ctr">
          <a:solidFill>
            <a:srgbClr val="AB2F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 </a:t>
          </a:r>
          <a:endParaRPr lang="en-US" sz="1100" kern="1200"/>
        </a:p>
      </dsp:txBody>
      <dsp:txXfrm>
        <a:off x="147016" y="586767"/>
        <a:ext cx="546060" cy="195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9EB01-623C-41BE-B862-2D053599C027}">
      <dsp:nvSpPr>
        <dsp:cNvPr id="0" name=""/>
        <dsp:cNvSpPr/>
      </dsp:nvSpPr>
      <dsp:spPr>
        <a:xfrm>
          <a:off x="-5008386" y="-767354"/>
          <a:ext cx="5964678" cy="5964678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67D63-27E2-4128-BE22-0ED5EFE993CE}">
      <dsp:nvSpPr>
        <dsp:cNvPr id="0" name=""/>
        <dsp:cNvSpPr/>
      </dsp:nvSpPr>
      <dsp:spPr>
        <a:xfrm>
          <a:off x="500753" y="340576"/>
          <a:ext cx="4709478" cy="6815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9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latin typeface="EC Square Sans Cond Pro" panose="020B0506040000020004" pitchFamily="34" charset="0"/>
            </a:rPr>
            <a:t>Ensuring safe and trustworthy AI</a:t>
          </a:r>
        </a:p>
      </dsp:txBody>
      <dsp:txXfrm>
        <a:off x="500753" y="340576"/>
        <a:ext cx="4709478" cy="681506"/>
      </dsp:txXfrm>
    </dsp:sp>
    <dsp:sp modelId="{21E770D9-E531-4FAE-8D04-DC80CCFF0C82}">
      <dsp:nvSpPr>
        <dsp:cNvPr id="0" name=""/>
        <dsp:cNvSpPr/>
      </dsp:nvSpPr>
      <dsp:spPr>
        <a:xfrm>
          <a:off x="74811" y="255387"/>
          <a:ext cx="851883" cy="851883"/>
        </a:xfrm>
        <a:prstGeom prst="ellipse">
          <a:avLst/>
        </a:prstGeom>
        <a:solidFill>
          <a:srgbClr val="842281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5B0D9-38C0-4BA3-ABE7-4BC84577596A}">
      <dsp:nvSpPr>
        <dsp:cNvPr id="0" name=""/>
        <dsp:cNvSpPr/>
      </dsp:nvSpPr>
      <dsp:spPr>
        <a:xfrm>
          <a:off x="891476" y="1363012"/>
          <a:ext cx="4318755" cy="681506"/>
        </a:xfrm>
        <a:prstGeom prst="rect">
          <a:avLst/>
        </a:prstGeom>
        <a:solidFill>
          <a:schemeClr val="accent1">
            <a:shade val="80000"/>
            <a:hueOff val="17004"/>
            <a:satOff val="-12584"/>
            <a:lumOff val="11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9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0" kern="1200" dirty="0">
              <a:latin typeface="EC Square Sans Cond Pro" panose="020B0506040000020004" pitchFamily="34" charset="0"/>
            </a:rPr>
            <a:t>Fostering responsible innovation</a:t>
          </a:r>
        </a:p>
      </dsp:txBody>
      <dsp:txXfrm>
        <a:off x="891476" y="1363012"/>
        <a:ext cx="4318755" cy="681506"/>
      </dsp:txXfrm>
    </dsp:sp>
    <dsp:sp modelId="{546073E6-C810-4050-BE20-7214DF389871}">
      <dsp:nvSpPr>
        <dsp:cNvPr id="0" name=""/>
        <dsp:cNvSpPr/>
      </dsp:nvSpPr>
      <dsp:spPr>
        <a:xfrm>
          <a:off x="465535" y="1277824"/>
          <a:ext cx="851883" cy="851883"/>
        </a:xfrm>
        <a:prstGeom prst="ellipse">
          <a:avLst/>
        </a:prstGeom>
        <a:solidFill>
          <a:srgbClr val="A43CA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A3286-6BCE-4DC3-BADA-A18477215075}">
      <dsp:nvSpPr>
        <dsp:cNvPr id="0" name=""/>
        <dsp:cNvSpPr/>
      </dsp:nvSpPr>
      <dsp:spPr>
        <a:xfrm>
          <a:off x="891476" y="2385449"/>
          <a:ext cx="4318755" cy="681506"/>
        </a:xfrm>
        <a:prstGeom prst="rect">
          <a:avLst/>
        </a:prstGeom>
        <a:solidFill>
          <a:schemeClr val="accent1">
            <a:shade val="80000"/>
            <a:hueOff val="34008"/>
            <a:satOff val="-25167"/>
            <a:lumOff val="227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9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0" kern="1200" dirty="0">
              <a:latin typeface="EC Square Sans Cond Pro" panose="020B0506040000020004" pitchFamily="34" charset="0"/>
            </a:rPr>
            <a:t>Complementarity with other EU law</a:t>
          </a:r>
        </a:p>
      </dsp:txBody>
      <dsp:txXfrm>
        <a:off x="891476" y="2385449"/>
        <a:ext cx="4318755" cy="681506"/>
      </dsp:txXfrm>
    </dsp:sp>
    <dsp:sp modelId="{D28397AE-4AD9-4656-A846-7895C8F40D9B}">
      <dsp:nvSpPr>
        <dsp:cNvPr id="0" name=""/>
        <dsp:cNvSpPr/>
      </dsp:nvSpPr>
      <dsp:spPr>
        <a:xfrm>
          <a:off x="465535" y="2300261"/>
          <a:ext cx="851883" cy="851883"/>
        </a:xfrm>
        <a:prstGeom prst="ellipse">
          <a:avLst/>
        </a:prstGeom>
        <a:solidFill>
          <a:srgbClr val="B36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8EDF0-AB94-4AC9-A777-6382E28C0759}">
      <dsp:nvSpPr>
        <dsp:cNvPr id="0" name=""/>
        <dsp:cNvSpPr/>
      </dsp:nvSpPr>
      <dsp:spPr>
        <a:xfrm>
          <a:off x="673544" y="3365660"/>
          <a:ext cx="4537771" cy="681506"/>
        </a:xfrm>
        <a:prstGeom prst="rect">
          <a:avLst/>
        </a:prstGeom>
        <a:solidFill>
          <a:schemeClr val="accent1">
            <a:shade val="80000"/>
            <a:hueOff val="51011"/>
            <a:satOff val="-37751"/>
            <a:lumOff val="340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9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0" kern="1200" dirty="0">
              <a:latin typeface="EC Square Sans Cond Pro" panose="020B0506040000020004" pitchFamily="34" charset="0"/>
              <a:ea typeface="+mn-ea"/>
              <a:cs typeface="+mn-cs"/>
            </a:rPr>
            <a:t>Future-proof and adaptable</a:t>
          </a:r>
        </a:p>
      </dsp:txBody>
      <dsp:txXfrm>
        <a:off x="673544" y="3365660"/>
        <a:ext cx="4537771" cy="681506"/>
      </dsp:txXfrm>
    </dsp:sp>
    <dsp:sp modelId="{6F8A964C-2505-4F41-8502-2A1AA7A29DF0}">
      <dsp:nvSpPr>
        <dsp:cNvPr id="0" name=""/>
        <dsp:cNvSpPr/>
      </dsp:nvSpPr>
      <dsp:spPr>
        <a:xfrm>
          <a:off x="74811" y="3322698"/>
          <a:ext cx="851883" cy="851883"/>
        </a:xfrm>
        <a:prstGeom prst="ellipse">
          <a:avLst/>
        </a:prstGeom>
        <a:solidFill>
          <a:srgbClr val="BC98BA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C5B50-32A8-4918-9B90-6E97EE0283A0}">
      <dsp:nvSpPr>
        <dsp:cNvPr id="0" name=""/>
        <dsp:cNvSpPr/>
      </dsp:nvSpPr>
      <dsp:spPr>
        <a:xfrm>
          <a:off x="1712" y="396504"/>
          <a:ext cx="1358404" cy="815042"/>
        </a:xfrm>
        <a:prstGeom prst="rect">
          <a:avLst/>
        </a:prstGeom>
        <a:solidFill>
          <a:srgbClr val="052A6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EC Square Sans Cond Pro" panose="020B0506040000020004" pitchFamily="34" charset="0"/>
            </a:rPr>
            <a:t>Risk Management</a:t>
          </a:r>
        </a:p>
      </dsp:txBody>
      <dsp:txXfrm>
        <a:off x="1712" y="396504"/>
        <a:ext cx="1358404" cy="815042"/>
      </dsp:txXfrm>
    </dsp:sp>
    <dsp:sp modelId="{D80CA113-1092-4749-ACF6-BE594A5DE103}">
      <dsp:nvSpPr>
        <dsp:cNvPr id="0" name=""/>
        <dsp:cNvSpPr/>
      </dsp:nvSpPr>
      <dsp:spPr>
        <a:xfrm>
          <a:off x="1495957" y="396504"/>
          <a:ext cx="1358404" cy="815042"/>
        </a:xfrm>
        <a:prstGeom prst="rect">
          <a:avLst/>
        </a:prstGeom>
        <a:solidFill>
          <a:srgbClr val="052A6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EC Square Sans Cond Pro" panose="020B0506040000020004" pitchFamily="34" charset="0"/>
            </a:rPr>
            <a:t>Data governance and Data Quality</a:t>
          </a:r>
        </a:p>
      </dsp:txBody>
      <dsp:txXfrm>
        <a:off x="1495957" y="396504"/>
        <a:ext cx="1358404" cy="815042"/>
      </dsp:txXfrm>
    </dsp:sp>
    <dsp:sp modelId="{9F9AF002-E67A-4F42-B790-9F9FF9E0EF3D}">
      <dsp:nvSpPr>
        <dsp:cNvPr id="0" name=""/>
        <dsp:cNvSpPr/>
      </dsp:nvSpPr>
      <dsp:spPr>
        <a:xfrm>
          <a:off x="2990202" y="396504"/>
          <a:ext cx="1358404" cy="815042"/>
        </a:xfrm>
        <a:prstGeom prst="rect">
          <a:avLst/>
        </a:prstGeom>
        <a:solidFill>
          <a:srgbClr val="052A6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EC Square Sans Cond Pro" panose="020B0506040000020004" pitchFamily="34" charset="0"/>
            </a:rPr>
            <a:t>Record keeping and Logging</a:t>
          </a:r>
        </a:p>
      </dsp:txBody>
      <dsp:txXfrm>
        <a:off x="2990202" y="396504"/>
        <a:ext cx="1358404" cy="815042"/>
      </dsp:txXfrm>
    </dsp:sp>
    <dsp:sp modelId="{8C6361E0-ACDD-4368-A029-6222E3C74DA5}">
      <dsp:nvSpPr>
        <dsp:cNvPr id="0" name=""/>
        <dsp:cNvSpPr/>
      </dsp:nvSpPr>
      <dsp:spPr>
        <a:xfrm>
          <a:off x="4484447" y="396504"/>
          <a:ext cx="1358404" cy="815042"/>
        </a:xfrm>
        <a:prstGeom prst="rect">
          <a:avLst/>
        </a:prstGeom>
        <a:solidFill>
          <a:srgbClr val="052A6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EC Square Sans Cond Pro" panose="020B0506040000020004" pitchFamily="34" charset="0"/>
            </a:rPr>
            <a:t>Transparency</a:t>
          </a:r>
        </a:p>
      </dsp:txBody>
      <dsp:txXfrm>
        <a:off x="4484447" y="396504"/>
        <a:ext cx="1358404" cy="815042"/>
      </dsp:txXfrm>
    </dsp:sp>
    <dsp:sp modelId="{B775EF2A-2CDA-4265-8BF8-9EB7817B4011}">
      <dsp:nvSpPr>
        <dsp:cNvPr id="0" name=""/>
        <dsp:cNvSpPr/>
      </dsp:nvSpPr>
      <dsp:spPr>
        <a:xfrm>
          <a:off x="1712" y="1347388"/>
          <a:ext cx="1358404" cy="815042"/>
        </a:xfrm>
        <a:prstGeom prst="rect">
          <a:avLst/>
        </a:prstGeom>
        <a:solidFill>
          <a:srgbClr val="052A6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EC Square Sans Cond Pro" panose="020B0506040000020004" pitchFamily="34" charset="0"/>
            </a:rPr>
            <a:t>Human Oversight</a:t>
          </a:r>
        </a:p>
      </dsp:txBody>
      <dsp:txXfrm>
        <a:off x="1712" y="1347388"/>
        <a:ext cx="1358404" cy="815042"/>
      </dsp:txXfrm>
    </dsp:sp>
    <dsp:sp modelId="{1836568A-CCFB-4F94-8685-D2352D8DF47A}">
      <dsp:nvSpPr>
        <dsp:cNvPr id="0" name=""/>
        <dsp:cNvSpPr/>
      </dsp:nvSpPr>
      <dsp:spPr>
        <a:xfrm>
          <a:off x="1495957" y="1347388"/>
          <a:ext cx="1358404" cy="815042"/>
        </a:xfrm>
        <a:prstGeom prst="rect">
          <a:avLst/>
        </a:prstGeom>
        <a:solidFill>
          <a:srgbClr val="052A6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atin typeface="EC Square Sans Cond Pro" panose="020B0506040000020004" pitchFamily="34" charset="0"/>
            </a:rPr>
            <a:t>Accuracy</a:t>
          </a:r>
        </a:p>
      </dsp:txBody>
      <dsp:txXfrm>
        <a:off x="1495957" y="1347388"/>
        <a:ext cx="1358404" cy="815042"/>
      </dsp:txXfrm>
    </dsp:sp>
    <dsp:sp modelId="{F8AFDEBA-B5D2-4CBF-A80A-400D6EE63461}">
      <dsp:nvSpPr>
        <dsp:cNvPr id="0" name=""/>
        <dsp:cNvSpPr/>
      </dsp:nvSpPr>
      <dsp:spPr>
        <a:xfrm>
          <a:off x="2990202" y="1347388"/>
          <a:ext cx="1358404" cy="815042"/>
        </a:xfrm>
        <a:prstGeom prst="rect">
          <a:avLst/>
        </a:prstGeom>
        <a:solidFill>
          <a:srgbClr val="052A6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EC Square Sans Cond Pro" panose="020B0506040000020004" pitchFamily="34" charset="0"/>
            </a:rPr>
            <a:t>Robustness</a:t>
          </a:r>
        </a:p>
      </dsp:txBody>
      <dsp:txXfrm>
        <a:off x="2990202" y="1347388"/>
        <a:ext cx="1358404" cy="815042"/>
      </dsp:txXfrm>
    </dsp:sp>
    <dsp:sp modelId="{9E095C76-4C1A-48A6-8071-AEE4B94F3AB8}">
      <dsp:nvSpPr>
        <dsp:cNvPr id="0" name=""/>
        <dsp:cNvSpPr/>
      </dsp:nvSpPr>
      <dsp:spPr>
        <a:xfrm>
          <a:off x="4484447" y="1347388"/>
          <a:ext cx="1358404" cy="815042"/>
        </a:xfrm>
        <a:prstGeom prst="rect">
          <a:avLst/>
        </a:prstGeom>
        <a:solidFill>
          <a:srgbClr val="C03D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EC Square Sans Cond Pro" panose="020B0506040000020004" pitchFamily="34" charset="0"/>
            </a:rPr>
            <a:t>Cybersecurity</a:t>
          </a:r>
        </a:p>
      </dsp:txBody>
      <dsp:txXfrm>
        <a:off x="4484447" y="1347388"/>
        <a:ext cx="1358404" cy="815042"/>
      </dsp:txXfrm>
    </dsp:sp>
    <dsp:sp modelId="{E023CBF0-11C6-4A1D-BE09-E034AE225F07}">
      <dsp:nvSpPr>
        <dsp:cNvPr id="0" name=""/>
        <dsp:cNvSpPr/>
      </dsp:nvSpPr>
      <dsp:spPr>
        <a:xfrm>
          <a:off x="1495957" y="2298271"/>
          <a:ext cx="1358404" cy="815042"/>
        </a:xfrm>
        <a:prstGeom prst="rect">
          <a:avLst/>
        </a:prstGeom>
        <a:solidFill>
          <a:srgbClr val="052A6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EC Square Sans Cond Pro" panose="020B0506040000020004" pitchFamily="34" charset="0"/>
            </a:rPr>
            <a:t>Quality Management</a:t>
          </a:r>
        </a:p>
      </dsp:txBody>
      <dsp:txXfrm>
        <a:off x="1495957" y="2298271"/>
        <a:ext cx="1358404" cy="815042"/>
      </dsp:txXfrm>
    </dsp:sp>
    <dsp:sp modelId="{D22E50FF-88AF-4F5A-A5B6-692384EE32B2}">
      <dsp:nvSpPr>
        <dsp:cNvPr id="0" name=""/>
        <dsp:cNvSpPr/>
      </dsp:nvSpPr>
      <dsp:spPr>
        <a:xfrm>
          <a:off x="2990202" y="2298271"/>
          <a:ext cx="1358404" cy="815042"/>
        </a:xfrm>
        <a:prstGeom prst="rect">
          <a:avLst/>
        </a:prstGeom>
        <a:solidFill>
          <a:srgbClr val="052A6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EC Square Sans Cond Pro" panose="020B0506040000020004" pitchFamily="34" charset="0"/>
            </a:rPr>
            <a:t>Conformity Assessment</a:t>
          </a:r>
        </a:p>
      </dsp:txBody>
      <dsp:txXfrm>
        <a:off x="2990202" y="2298271"/>
        <a:ext cx="1358404" cy="815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D34F8-C715-4FCC-94DA-EE8C7A0AEA74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B2B3D-C944-48F5-809B-CE68A0CC8D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905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8EB10-D553-4B4C-A206-E61549C4FA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5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8EB10-D553-4B4C-A206-E61549C4FA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8EB10-D553-4B4C-A206-E61549C4FA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7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8EB10-D553-4B4C-A206-E61549C4FA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40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8EB10-D553-4B4C-A206-E61549C4FA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33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8EB10-D553-4B4C-A206-E61549C4FA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76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40E32-2FFB-43EB-931C-CF27F2551618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43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CEC6-120A-4DB7-B7DD-95B590B568B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45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8EB10-D553-4B4C-A206-E61549C4FA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36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8EB10-D553-4B4C-A206-E61549C4FA8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6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3030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0997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44645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1634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26081"/>
            <a:ext cx="10515600" cy="3163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0CB40B9-4DF3-84E2-C719-4713255E18F0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6508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27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7040"/>
            <a:ext cx="5157787" cy="2271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98843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7040"/>
            <a:ext cx="5183188" cy="2271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98843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9F0E90A-68F5-F1EA-FF7B-DB67CDC3A919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43728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AA11F-FD36-3F6B-2E70-3596F7B163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876" y="3076566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3E0801E-B7C2-7E74-5022-3E45145655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33124" y="3076566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8CF3C1D-ED5D-6D17-8F1D-F5ED9EA703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55076" y="3076566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9A603C8-FF28-A7C1-2A1E-7DB967976C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8976" y="3076569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9F3B5CB-5DEA-715B-3632-11AAFDDF3A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77026" y="3076568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CAF02CF-AEF6-F358-B399-1055761D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20926" y="3076566"/>
            <a:ext cx="1908000" cy="32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E45B0D3-E3DD-4002-1574-D5E631B1179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788" y="2343146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70922A43-22DE-EC94-0041-E931D2D7B2A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098801" y="2343146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7F521EF-8ECB-7F40-0B6A-43820DBF810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120855" y="2343146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F1E0FF92-3D6B-BE97-FC70-C4282BC3DE7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4988" y="2343142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02515A03-7F29-E030-33EC-4432A28ADA7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75219" y="2343146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45D370E8-FE2E-AC2F-DD24-7FF7D7F2E65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033036" y="2343142"/>
            <a:ext cx="1908175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6306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853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EE1C47-BCAB-3F42-97EA-5441BD2D8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65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FD0FE41-EDF9-42A7-25CA-7F439C6AA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523" y="6225930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0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838200" y="0"/>
            <a:ext cx="0" cy="12145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21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CD84004-3CB7-A414-1462-13B63878A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4" y="1"/>
            <a:ext cx="12179266" cy="6858000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9BAB97A-5BB7-6924-8FFC-B7B5BBFF3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1520" y="6412341"/>
            <a:ext cx="463791" cy="163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2A08E8-1AE1-555A-39DD-1364FC14DF65}"/>
              </a:ext>
            </a:extLst>
          </p:cNvPr>
          <p:cNvCxnSpPr/>
          <p:nvPr/>
        </p:nvCxnSpPr>
        <p:spPr>
          <a:xfrm>
            <a:off x="659879" y="0"/>
            <a:ext cx="0" cy="1272459"/>
          </a:xfrm>
          <a:prstGeom prst="line">
            <a:avLst/>
          </a:prstGeom>
          <a:ln w="12700">
            <a:solidFill>
              <a:srgbClr val="0C4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D6BE17-B06E-7DC3-06A3-E97A659F4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459" y="996621"/>
            <a:ext cx="8928489" cy="2880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0" baseline="0">
                <a:solidFill>
                  <a:srgbClr val="6E729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pt-PT" err="1"/>
              <a:t>Subtitle</a:t>
            </a:r>
            <a:endParaRPr lang="pt-PT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95922DF-23C3-DB28-4167-862BE8DD2C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2459" y="574811"/>
            <a:ext cx="8928489" cy="40763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 b="1" baseline="0">
                <a:solidFill>
                  <a:srgbClr val="4E5169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pt-PT" err="1"/>
              <a:t>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31441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AC71B-B6CB-4E4A-9DCB-B4E2BB4F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E08641-5AEE-1046-9D09-ABEA35D51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4EC36E-37FB-1544-A7CC-9748A9F2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CFD5-AC68-44C7-A1D4-5ACFD8DC986A}" type="datetime1">
              <a:rPr lang="en-US" smtClean="0"/>
              <a:t>5/7/2025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D107E8-EF39-244D-9EDF-F2F1DC11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4F7BC0-7439-DD40-8FCE-0CDACC7C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0898-8CD2-DE45-85A4-39779A53D57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6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27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Modifier les styles du </a:t>
            </a:r>
            <a:r>
              <a:rPr lang="en-GB" noProof="0" err="1"/>
              <a:t>texte</a:t>
            </a:r>
            <a:r>
              <a:rPr lang="en-GB" noProof="0"/>
              <a:t> du masque
</a:t>
            </a:r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673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F5451EA-BDAE-B5B8-623A-0C9E07295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01933"/>
            <a:ext cx="10515600" cy="82706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1960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27775"/>
            <a:ext cx="10515600" cy="182054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29001"/>
            <a:ext cx="10515600" cy="311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538583D-FA1C-AA47-5603-718F8D126305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82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1706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F5451EA-BDAE-B5B8-623A-0C9E07295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27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6051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27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8451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14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88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55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7691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677"/>
            <a:ext cx="10515600" cy="76490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F6EEF-1B35-2B45-5EA0-D4DDF9DE6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8423" y="2847975"/>
            <a:ext cx="2200276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E40586-D20C-9B05-739C-E35EB9998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47975"/>
            <a:ext cx="2200276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65F7005-D5F8-3F29-0EB5-892025E2E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53581" y="2847975"/>
            <a:ext cx="2200276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573949E-8E34-8798-40D0-695227DE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195" y="2847975"/>
            <a:ext cx="2200276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18A6D4D-78DD-AF67-F30F-8DA799EF78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6809" y="2847975"/>
            <a:ext cx="2200276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F9D728-1395-67BC-330C-0C7AFF69A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2152650"/>
            <a:ext cx="2200276" cy="523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E4C6DDF-CA4C-3577-C4FF-D96326BF3F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2040" y="2152649"/>
            <a:ext cx="2200276" cy="523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87A0E7A-22BB-0099-B6C4-DD229EF737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5193" y="2152649"/>
            <a:ext cx="2200276" cy="523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0E51650-6DFF-095E-21A3-0DD08B19FE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47947" y="2152649"/>
            <a:ext cx="2200276" cy="523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0829C8A-26D1-8970-BB85-11972C3887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53581" y="2162174"/>
            <a:ext cx="2200276" cy="523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348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71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3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-strategy.ec.europa.eu/en/library/commission-publishes-guidelines-ai-system-definition-facilitate-first-ai-acts-rules-application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igital-strategy.ec.europa.eu/en/policies/ai-pact-events" TargetMode="External"/><Relationship Id="rId5" Type="http://schemas.openxmlformats.org/officeDocument/2006/relationships/hyperlink" Target="https://digital-strategy.ec.europa.eu/en/policies/ai-code-practice" TargetMode="External"/><Relationship Id="rId4" Type="http://schemas.openxmlformats.org/officeDocument/2006/relationships/hyperlink" Target="https://digital-strategy.ec.europa.eu/en/library/living-repository-foster-learning-and-exchange-ai-literacy" TargetMode="External"/><Relationship Id="rId9" Type="http://schemas.openxmlformats.org/officeDocument/2006/relationships/hyperlink" Target="https://digital-strategy.ec.europa.eu/en/library/commission-publishes-guidelines-prohibited-artificial-intelligence-ai-practices-defined-ai-ac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>
                <a:latin typeface="EC Square Sans Pro" panose="020B0506040000020004" pitchFamily="34" charset="0"/>
              </a:rPr>
              <a:t>The </a:t>
            </a:r>
            <a:r>
              <a:rPr lang="en-GB" sz="40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EU AI Act and cybersecurity</a:t>
            </a:r>
            <a:br>
              <a:rPr lang="en-GB" sz="4000" b="1" dirty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br>
              <a:rPr lang="en-GB" sz="4000" b="1" dirty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sz="320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5B861E-FE1F-0A5C-3B14-E251B9D95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5728"/>
            <a:ext cx="9144000" cy="1342098"/>
          </a:xfrm>
        </p:spPr>
        <p:txBody>
          <a:bodyPr/>
          <a:lstStyle/>
          <a:p>
            <a:r>
              <a:rPr lang="en-IE" b="1" dirty="0">
                <a:latin typeface="EC Square Sans Cond Pro" panose="020B0506040000020004" pitchFamily="34" charset="0"/>
              </a:rPr>
              <a:t>Kilian Gross</a:t>
            </a:r>
          </a:p>
          <a:p>
            <a:r>
              <a:rPr lang="en-IE" dirty="0">
                <a:latin typeface="EC Square Sans Cond Pro" panose="020B0506040000020004" pitchFamily="34" charset="0"/>
              </a:rPr>
              <a:t>Deputy Director</a:t>
            </a:r>
          </a:p>
          <a:p>
            <a:r>
              <a:rPr lang="en-IE" dirty="0">
                <a:latin typeface="EC Square Sans Cond Pro" panose="020B0506040000020004" pitchFamily="34" charset="0"/>
              </a:rPr>
              <a:t>European AI Office – DG CONNECT</a:t>
            </a:r>
          </a:p>
        </p:txBody>
      </p:sp>
    </p:spTree>
    <p:extLst>
      <p:ext uri="{BB962C8B-B14F-4D97-AF65-F5344CB8AC3E}">
        <p14:creationId xmlns:p14="http://schemas.microsoft.com/office/powerpoint/2010/main" val="380359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645AE3-D889-167C-072F-96A55C3E6D2A}"/>
              </a:ext>
            </a:extLst>
          </p:cNvPr>
          <p:cNvSpPr txBox="1"/>
          <p:nvPr/>
        </p:nvSpPr>
        <p:spPr>
          <a:xfrm>
            <a:off x="666108" y="2293424"/>
            <a:ext cx="1085978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CRA sets horizontal cybersecurity rules for all digital 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AIA sets AI specific cybersecurity rules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Both AIA and CRA are part of EU ‘New Legislative Framework’ safety acquis’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Standards will play a key role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Presumption of conformity + One conformity assessment procedure for AI enabled products (default rule the AI Act)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BF5436-743E-BF33-06A1-5481F66551EE}"/>
              </a:ext>
            </a:extLst>
          </p:cNvPr>
          <p:cNvSpPr txBox="1">
            <a:spLocks/>
          </p:cNvSpPr>
          <p:nvPr/>
        </p:nvSpPr>
        <p:spPr>
          <a:xfrm>
            <a:off x="631014" y="381332"/>
            <a:ext cx="10859784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AI Act interplay with the Cyber Resilience Act</a:t>
            </a:r>
          </a:p>
        </p:txBody>
      </p:sp>
      <p:pic>
        <p:nvPicPr>
          <p:cNvPr id="5" name="Picture 4" descr="European Artificial Intelligence Office logo">
            <a:extLst>
              <a:ext uri="{FF2B5EF4-FFF2-40B4-BE49-F238E27FC236}">
                <a16:creationId xmlns:a16="http://schemas.microsoft.com/office/drawing/2014/main" id="{F2204457-5230-E382-4A88-FF044C858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832" y="5856359"/>
            <a:ext cx="2236160" cy="7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5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D7BF0A5-221A-942A-A25C-550AC7F2E476}"/>
              </a:ext>
            </a:extLst>
          </p:cNvPr>
          <p:cNvSpPr txBox="1">
            <a:spLocks/>
          </p:cNvSpPr>
          <p:nvPr/>
        </p:nvSpPr>
        <p:spPr>
          <a:xfrm>
            <a:off x="0" y="6512770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8" descr="European Artificial Intelligence Office logo">
            <a:extLst>
              <a:ext uri="{FF2B5EF4-FFF2-40B4-BE49-F238E27FC236}">
                <a16:creationId xmlns:a16="http://schemas.microsoft.com/office/drawing/2014/main" id="{C6E19AAF-6963-BD12-1CE5-FCAF1D346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526" y="5992374"/>
            <a:ext cx="2236160" cy="72643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E67444-81B0-02CE-C937-B8B162D2305C}"/>
              </a:ext>
            </a:extLst>
          </p:cNvPr>
          <p:cNvSpPr txBox="1">
            <a:spLocks/>
          </p:cNvSpPr>
          <p:nvPr/>
        </p:nvSpPr>
        <p:spPr>
          <a:xfrm>
            <a:off x="476902" y="349885"/>
            <a:ext cx="1156098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Recap: The AI Act – the changing paradigm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5C8BF60-89C4-90FE-0E8F-138AABB68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02" y="1478519"/>
            <a:ext cx="11173993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3D7A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Cybersecurity is a core part of AI Act product safety approach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The Act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explicitly includes cybersecurity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as one of the essential requirement of high-risk AI system safety. That means: High-risk AI system that is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not cybersecure is, by definition, not safe under the EU AI Act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3D7A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Requirements for high-risk AI systems in the Act: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Implement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technical measures to manage and mitigate risks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including cybersecurity risks 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– RMS &amp; QMS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Prevent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data manipulation and data vulnerabilities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Maintain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logging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and comply with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transparency and human oversight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Ensure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resilience against adversarial attacks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Comply with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state-of-the-art cybersecurity practice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3D7A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Standards –  compliance tools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95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E44D7D-E5E5-E5B4-A8C8-D1AACFA9BA64}"/>
              </a:ext>
            </a:extLst>
          </p:cNvPr>
          <p:cNvSpPr/>
          <p:nvPr/>
        </p:nvSpPr>
        <p:spPr>
          <a:xfrm rot="5400000">
            <a:off x="2013130" y="2657849"/>
            <a:ext cx="499607" cy="368111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>
                <a:ln>
                  <a:noFill/>
                </a:ln>
                <a:solidFill>
                  <a:srgbClr val="45A5E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Rules for general-purpose AI models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AEC2C-0C84-B54B-57C2-1C6C7E0E6175}"/>
              </a:ext>
            </a:extLst>
          </p:cNvPr>
          <p:cNvSpPr/>
          <p:nvPr/>
        </p:nvSpPr>
        <p:spPr>
          <a:xfrm>
            <a:off x="4322634" y="3810557"/>
            <a:ext cx="3687808" cy="15332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45A5E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Commission             (AI Office)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E8EEE-A9E8-F1B9-5452-83122A7588FB}"/>
              </a:ext>
            </a:extLst>
          </p:cNvPr>
          <p:cNvSpPr/>
          <p:nvPr/>
        </p:nvSpPr>
        <p:spPr>
          <a:xfrm rot="5400000">
            <a:off x="2024175" y="873400"/>
            <a:ext cx="484207" cy="36878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Rules for AI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(i.e. prohibitions, high-risk, transparency)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7C133-13A3-17AE-213B-EA5826E7259E}"/>
              </a:ext>
            </a:extLst>
          </p:cNvPr>
          <p:cNvSpPr/>
          <p:nvPr/>
        </p:nvSpPr>
        <p:spPr>
          <a:xfrm>
            <a:off x="4322634" y="1967458"/>
            <a:ext cx="3687808" cy="14718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Market surveillance authorities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72CFA6F-17E8-AE2A-1008-7A9EE0C69ECC}"/>
              </a:ext>
            </a:extLst>
          </p:cNvPr>
          <p:cNvSpPr/>
          <p:nvPr/>
        </p:nvSpPr>
        <p:spPr>
          <a:xfrm rot="5400000">
            <a:off x="3994435" y="2497096"/>
            <a:ext cx="656398" cy="321723"/>
          </a:xfrm>
          <a:prstGeom prst="triangl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F484178-9A9D-BC25-1A01-7DCBC37DE8A0}"/>
              </a:ext>
            </a:extLst>
          </p:cNvPr>
          <p:cNvSpPr/>
          <p:nvPr/>
        </p:nvSpPr>
        <p:spPr>
          <a:xfrm rot="5400000">
            <a:off x="4015405" y="4352078"/>
            <a:ext cx="656398" cy="321723"/>
          </a:xfrm>
          <a:prstGeom prst="triangl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64E036-0B32-3C6D-C07B-24EEE1252D98}"/>
              </a:ext>
            </a:extLst>
          </p:cNvPr>
          <p:cNvSpPr/>
          <p:nvPr/>
        </p:nvSpPr>
        <p:spPr>
          <a:xfrm>
            <a:off x="9730144" y="1442125"/>
            <a:ext cx="1152000" cy="1152000"/>
          </a:xfrm>
          <a:prstGeom prst="ellips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98643F-4517-22D3-0CD2-9C08F36E1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93" y="1212246"/>
            <a:ext cx="663976" cy="790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2F0F2B-042B-08E8-F610-0F416C304204}"/>
              </a:ext>
            </a:extLst>
          </p:cNvPr>
          <p:cNvSpPr txBox="1"/>
          <p:nvPr/>
        </p:nvSpPr>
        <p:spPr>
          <a:xfrm>
            <a:off x="8837772" y="2002042"/>
            <a:ext cx="2931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rgbClr val="2038A5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AI Board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with EU Member States to coordinate at EU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AEBF3F-861F-28F5-951B-DCF8768BE85B}"/>
              </a:ext>
            </a:extLst>
          </p:cNvPr>
          <p:cNvSpPr/>
          <p:nvPr/>
        </p:nvSpPr>
        <p:spPr>
          <a:xfrm>
            <a:off x="9727698" y="2995839"/>
            <a:ext cx="1152000" cy="1152000"/>
          </a:xfrm>
          <a:prstGeom prst="ellips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1CA47-ABEA-914A-A6B5-D8DCC945F738}"/>
              </a:ext>
            </a:extLst>
          </p:cNvPr>
          <p:cNvSpPr txBox="1"/>
          <p:nvPr/>
        </p:nvSpPr>
        <p:spPr>
          <a:xfrm>
            <a:off x="8837772" y="3533678"/>
            <a:ext cx="2931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2038A5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Scientific Panel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supports with independent technical advice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1D1F3B-7C78-87DD-50D0-41028DBBF0CA}"/>
              </a:ext>
            </a:extLst>
          </p:cNvPr>
          <p:cNvSpPr/>
          <p:nvPr/>
        </p:nvSpPr>
        <p:spPr>
          <a:xfrm>
            <a:off x="9747910" y="4550562"/>
            <a:ext cx="1152000" cy="1152000"/>
          </a:xfrm>
          <a:prstGeom prst="ellips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00705-A10F-2830-A9B2-1726D1CE317C}"/>
              </a:ext>
            </a:extLst>
          </p:cNvPr>
          <p:cNvSpPr txBox="1"/>
          <p:nvPr/>
        </p:nvSpPr>
        <p:spPr>
          <a:xfrm>
            <a:off x="8857984" y="5175866"/>
            <a:ext cx="293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rgbClr val="2038A5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Advisory Forum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supports with stakeholder input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8CAC4-07B8-5B83-C993-3BE819A8A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32" y="2860297"/>
            <a:ext cx="615532" cy="615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84701E-473B-FB21-4247-B514370E2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01" y="4333726"/>
            <a:ext cx="842817" cy="850273"/>
          </a:xfrm>
          <a:prstGeom prst="rect">
            <a:avLst/>
          </a:prstGeom>
        </p:spPr>
      </p:pic>
      <p:pic>
        <p:nvPicPr>
          <p:cNvPr id="20" name="Picture 19" descr="European Artificial Intelligence Office logo">
            <a:extLst>
              <a:ext uri="{FF2B5EF4-FFF2-40B4-BE49-F238E27FC236}">
                <a16:creationId xmlns:a16="http://schemas.microsoft.com/office/drawing/2014/main" id="{310BA29F-BBD2-4B4E-5DC9-CB1A34EA7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7832" y="5856359"/>
            <a:ext cx="2236160" cy="7264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C27959A-9CBE-F3F1-BBDA-7B3A216F717C}"/>
              </a:ext>
            </a:extLst>
          </p:cNvPr>
          <p:cNvSpPr txBox="1">
            <a:spLocks/>
          </p:cNvSpPr>
          <p:nvPr/>
        </p:nvSpPr>
        <p:spPr>
          <a:xfrm>
            <a:off x="838200" y="411677"/>
            <a:ext cx="10515600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 AI Act’s governance structure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D96B9845-5883-C88F-F103-54E3D48C47A4}"/>
              </a:ext>
            </a:extLst>
          </p:cNvPr>
          <p:cNvSpPr txBox="1">
            <a:spLocks/>
          </p:cNvSpPr>
          <p:nvPr/>
        </p:nvSpPr>
        <p:spPr>
          <a:xfrm>
            <a:off x="0" y="6512770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6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5E0FDA-9521-0E04-9D1C-45AA7151CE68}"/>
              </a:ext>
            </a:extLst>
          </p:cNvPr>
          <p:cNvSpPr/>
          <p:nvPr/>
        </p:nvSpPr>
        <p:spPr>
          <a:xfrm>
            <a:off x="5858096" y="1711840"/>
            <a:ext cx="4140000" cy="4140000"/>
          </a:xfrm>
          <a:prstGeom prst="ellips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B7DB27-C6B9-0ACB-ABB9-0996CB9148AD}"/>
              </a:ext>
            </a:extLst>
          </p:cNvPr>
          <p:cNvSpPr/>
          <p:nvPr/>
        </p:nvSpPr>
        <p:spPr>
          <a:xfrm>
            <a:off x="9492229" y="2193281"/>
            <a:ext cx="2268000" cy="612000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AI Regulation</a:t>
            </a:r>
            <a:b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</a:b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and Compliance</a:t>
            </a: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D46B-0267-5B0F-EE45-6C51A1028929}"/>
              </a:ext>
            </a:extLst>
          </p:cNvPr>
          <p:cNvSpPr/>
          <p:nvPr/>
        </p:nvSpPr>
        <p:spPr>
          <a:xfrm>
            <a:off x="9492230" y="2868582"/>
            <a:ext cx="2268000" cy="612000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AI Safety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5B1BE-579C-4559-205D-59F1D296F99A}"/>
              </a:ext>
            </a:extLst>
          </p:cNvPr>
          <p:cNvSpPr/>
          <p:nvPr/>
        </p:nvSpPr>
        <p:spPr>
          <a:xfrm>
            <a:off x="9492230" y="3547557"/>
            <a:ext cx="2268000" cy="612000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Excellence in AI </a:t>
            </a:r>
            <a:b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</a:b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and Robotics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5488F2-95B2-8034-BB83-02CAD4196F99}"/>
              </a:ext>
            </a:extLst>
          </p:cNvPr>
          <p:cNvSpPr/>
          <p:nvPr/>
        </p:nvSpPr>
        <p:spPr>
          <a:xfrm>
            <a:off x="9492229" y="4225833"/>
            <a:ext cx="2268000" cy="612699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AI for </a:t>
            </a:r>
            <a:b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</a:b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Societal Good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948EF-4073-FDC6-A75B-CA3B60EF1F57}"/>
              </a:ext>
            </a:extLst>
          </p:cNvPr>
          <p:cNvSpPr/>
          <p:nvPr/>
        </p:nvSpPr>
        <p:spPr>
          <a:xfrm>
            <a:off x="9492229" y="4904808"/>
            <a:ext cx="2268000" cy="612699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AI Innovation and</a:t>
            </a:r>
            <a:b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</a:b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Policy Coordination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B1141D-F274-BB05-3DE4-324D989F3781}"/>
              </a:ext>
            </a:extLst>
          </p:cNvPr>
          <p:cNvSpPr/>
          <p:nvPr/>
        </p:nvSpPr>
        <p:spPr>
          <a:xfrm>
            <a:off x="9115693" y="2228117"/>
            <a:ext cx="540000" cy="54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0FA5D3-1090-1101-211C-A15148C19032}"/>
              </a:ext>
            </a:extLst>
          </p:cNvPr>
          <p:cNvSpPr/>
          <p:nvPr/>
        </p:nvSpPr>
        <p:spPr>
          <a:xfrm>
            <a:off x="9115694" y="2902563"/>
            <a:ext cx="540000" cy="54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D60871-E29F-F818-3ACA-60D840CD486D}"/>
              </a:ext>
            </a:extLst>
          </p:cNvPr>
          <p:cNvSpPr/>
          <p:nvPr/>
        </p:nvSpPr>
        <p:spPr>
          <a:xfrm>
            <a:off x="9115694" y="3583557"/>
            <a:ext cx="540000" cy="54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28D480-286F-D0B6-C8EB-E0D009EEB282}"/>
              </a:ext>
            </a:extLst>
          </p:cNvPr>
          <p:cNvSpPr/>
          <p:nvPr/>
        </p:nvSpPr>
        <p:spPr>
          <a:xfrm>
            <a:off x="9115694" y="4267537"/>
            <a:ext cx="540000" cy="54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03CA9F-B40E-7045-434A-2D1BA77419AA}"/>
              </a:ext>
            </a:extLst>
          </p:cNvPr>
          <p:cNvSpPr/>
          <p:nvPr/>
        </p:nvSpPr>
        <p:spPr>
          <a:xfrm>
            <a:off x="9115693" y="4941157"/>
            <a:ext cx="540000" cy="54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D09D11-8E19-814E-BBCD-94AE78982FED}"/>
              </a:ext>
            </a:extLst>
          </p:cNvPr>
          <p:cNvSpPr/>
          <p:nvPr/>
        </p:nvSpPr>
        <p:spPr>
          <a:xfrm>
            <a:off x="4514464" y="2926882"/>
            <a:ext cx="2268000" cy="612000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Lead Scientific </a:t>
            </a:r>
            <a:b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</a:b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Advisor</a:t>
            </a:r>
            <a:endParaRPr kumimoji="0" lang="en-IE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75FF4F-84A9-56A8-4FE1-2AC465E53D41}"/>
              </a:ext>
            </a:extLst>
          </p:cNvPr>
          <p:cNvSpPr/>
          <p:nvPr/>
        </p:nvSpPr>
        <p:spPr>
          <a:xfrm>
            <a:off x="4514464" y="3647058"/>
            <a:ext cx="2268000" cy="612000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Advisor for </a:t>
            </a:r>
            <a:b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</a:b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International Affairs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FB0CE5-E14D-141D-3A57-550180ED9CE1}"/>
              </a:ext>
            </a:extLst>
          </p:cNvPr>
          <p:cNvSpPr/>
          <p:nvPr/>
        </p:nvSpPr>
        <p:spPr>
          <a:xfrm>
            <a:off x="4120172" y="2961718"/>
            <a:ext cx="540000" cy="540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7E741A-E2F7-1026-CD5C-B84C21B7E3E8}"/>
              </a:ext>
            </a:extLst>
          </p:cNvPr>
          <p:cNvSpPr/>
          <p:nvPr/>
        </p:nvSpPr>
        <p:spPr>
          <a:xfrm>
            <a:off x="4120172" y="3681039"/>
            <a:ext cx="540000" cy="540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79B9475E-724A-0857-5985-FDAACD8CD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82662" r="87383" b="2372"/>
          <a:stretch/>
        </p:blipFill>
        <p:spPr>
          <a:xfrm>
            <a:off x="7131772" y="2813990"/>
            <a:ext cx="1702338" cy="16711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BB5BB78-7A5B-96C0-870A-55387DB24678}"/>
              </a:ext>
            </a:extLst>
          </p:cNvPr>
          <p:cNvSpPr/>
          <p:nvPr/>
        </p:nvSpPr>
        <p:spPr>
          <a:xfrm>
            <a:off x="6777137" y="1535751"/>
            <a:ext cx="2232000" cy="830997"/>
          </a:xfrm>
          <a:prstGeom prst="rect">
            <a:avLst/>
          </a:prstGeom>
          <a:solidFill>
            <a:srgbClr val="AB2F8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</a:rPr>
              <a:t>Head of AI Office</a:t>
            </a: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6196F6-7762-1295-1B98-160BCC1AFB5E}"/>
              </a:ext>
            </a:extLst>
          </p:cNvPr>
          <p:cNvSpPr/>
          <p:nvPr/>
        </p:nvSpPr>
        <p:spPr>
          <a:xfrm>
            <a:off x="7623137" y="1293850"/>
            <a:ext cx="540000" cy="540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8CAECD-DBB9-72C1-E8B0-044B36223713}"/>
              </a:ext>
            </a:extLst>
          </p:cNvPr>
          <p:cNvSpPr txBox="1"/>
          <p:nvPr/>
        </p:nvSpPr>
        <p:spPr>
          <a:xfrm>
            <a:off x="271400" y="2556829"/>
            <a:ext cx="341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n-ea"/>
                <a:cs typeface="+mn-cs"/>
              </a:rPr>
              <a:t>360 degrees vision on AI:</a:t>
            </a:r>
          </a:p>
        </p:txBody>
      </p:sp>
      <p:pic>
        <p:nvPicPr>
          <p:cNvPr id="26" name="Picture 25" descr="European Artificial Intelligence Office logo">
            <a:extLst>
              <a:ext uri="{FF2B5EF4-FFF2-40B4-BE49-F238E27FC236}">
                <a16:creationId xmlns:a16="http://schemas.microsoft.com/office/drawing/2014/main" id="{35E7CAE5-4A60-0B2B-AB5F-94A134E67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832" y="5856359"/>
            <a:ext cx="2236160" cy="726436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D647619-C221-7347-4C6B-55E218292DE4}"/>
              </a:ext>
            </a:extLst>
          </p:cNvPr>
          <p:cNvSpPr txBox="1">
            <a:spLocks/>
          </p:cNvSpPr>
          <p:nvPr/>
        </p:nvSpPr>
        <p:spPr>
          <a:xfrm>
            <a:off x="951944" y="3341440"/>
            <a:ext cx="2951189" cy="20109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205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key role in the implementation of the AI Act, especially in relation to general-purpose AI models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205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fosters research and innovation in trustworthy AI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205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positions the EU as a leader in international discussions and contributor to AI for good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109D5F-55A5-70A7-19AB-7152C5958FC1}"/>
              </a:ext>
            </a:extLst>
          </p:cNvPr>
          <p:cNvSpPr/>
          <p:nvPr/>
        </p:nvSpPr>
        <p:spPr>
          <a:xfrm>
            <a:off x="362425" y="4630224"/>
            <a:ext cx="540000" cy="540000"/>
          </a:xfrm>
          <a:prstGeom prst="ellipse">
            <a:avLst/>
          </a:prstGeom>
          <a:solidFill>
            <a:srgbClr val="BB6AE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2E397B-1163-5DED-F38D-2B845202645D}"/>
              </a:ext>
            </a:extLst>
          </p:cNvPr>
          <p:cNvSpPr/>
          <p:nvPr/>
        </p:nvSpPr>
        <p:spPr>
          <a:xfrm>
            <a:off x="363306" y="3952528"/>
            <a:ext cx="540000" cy="540000"/>
          </a:xfrm>
          <a:prstGeom prst="ellipse">
            <a:avLst/>
          </a:prstGeom>
          <a:solidFill>
            <a:srgbClr val="00CEC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467B89-DA79-E95D-73FF-6BD3DF3F70D3}"/>
              </a:ext>
            </a:extLst>
          </p:cNvPr>
          <p:cNvSpPr/>
          <p:nvPr/>
        </p:nvSpPr>
        <p:spPr>
          <a:xfrm>
            <a:off x="361218" y="3274833"/>
            <a:ext cx="540000" cy="5400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EE9A634-9210-9900-5C04-31BC6B50EC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4" y="4660441"/>
            <a:ext cx="411943" cy="4516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631BE8-A4FA-CE66-BC08-C19EE91A47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0" y="4008542"/>
            <a:ext cx="378153" cy="4155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7FF915-EF33-0662-38C4-B4021CE525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4" y="3310833"/>
            <a:ext cx="426947" cy="468000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0B677DBD-5BC8-5A11-4D27-507DD7BA9485}"/>
              </a:ext>
            </a:extLst>
          </p:cNvPr>
          <p:cNvSpPr txBox="1">
            <a:spLocks/>
          </p:cNvSpPr>
          <p:nvPr/>
        </p:nvSpPr>
        <p:spPr>
          <a:xfrm>
            <a:off x="600296" y="248880"/>
            <a:ext cx="10515600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Introducing the European AI Office</a:t>
            </a:r>
          </a:p>
        </p:txBody>
      </p:sp>
    </p:spTree>
    <p:extLst>
      <p:ext uri="{BB962C8B-B14F-4D97-AF65-F5344CB8AC3E}">
        <p14:creationId xmlns:p14="http://schemas.microsoft.com/office/powerpoint/2010/main" val="269046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4323A0-8124-30C3-527B-D0A2CF488D15}"/>
              </a:ext>
            </a:extLst>
          </p:cNvPr>
          <p:cNvCxnSpPr>
            <a:cxnSpLocks/>
          </p:cNvCxnSpPr>
          <p:nvPr/>
        </p:nvCxnSpPr>
        <p:spPr>
          <a:xfrm>
            <a:off x="9922905" y="3325639"/>
            <a:ext cx="0" cy="111139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2930E0-42E5-F9DD-D0D4-7468D9BC89FB}"/>
              </a:ext>
            </a:extLst>
          </p:cNvPr>
          <p:cNvSpPr txBox="1"/>
          <p:nvPr/>
        </p:nvSpPr>
        <p:spPr>
          <a:xfrm>
            <a:off x="1920236" y="4531430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D205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2 Feb.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F9956-A099-897A-0912-C9609124E7AC}"/>
              </a:ext>
            </a:extLst>
          </p:cNvPr>
          <p:cNvSpPr txBox="1"/>
          <p:nvPr/>
        </p:nvSpPr>
        <p:spPr>
          <a:xfrm>
            <a:off x="4436271" y="4531430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D205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2 Aug.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DD756-69E8-37CE-6322-853A21FDB102}"/>
              </a:ext>
            </a:extLst>
          </p:cNvPr>
          <p:cNvSpPr txBox="1"/>
          <p:nvPr/>
        </p:nvSpPr>
        <p:spPr>
          <a:xfrm>
            <a:off x="6968336" y="4531065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D205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2 Aug. 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7F94B-4B24-EA30-4B03-65AA3BC4B6B7}"/>
              </a:ext>
            </a:extLst>
          </p:cNvPr>
          <p:cNvSpPr txBox="1"/>
          <p:nvPr/>
        </p:nvSpPr>
        <p:spPr>
          <a:xfrm>
            <a:off x="9376120" y="4556467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D205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2 Aug. 2027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0D205B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4BA7AF-0467-5274-B5D8-1706A1BE22F1}"/>
              </a:ext>
            </a:extLst>
          </p:cNvPr>
          <p:cNvSpPr/>
          <p:nvPr/>
        </p:nvSpPr>
        <p:spPr>
          <a:xfrm>
            <a:off x="3981930" y="2119846"/>
            <a:ext cx="1952279" cy="11024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</a:rPr>
              <a:t>Rules for general-purpose AI apply and governance must be in place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FB31E-46EE-DC90-254D-8252F7F744D8}"/>
              </a:ext>
            </a:extLst>
          </p:cNvPr>
          <p:cNvSpPr/>
          <p:nvPr/>
        </p:nvSpPr>
        <p:spPr>
          <a:xfrm>
            <a:off x="6480993" y="2119568"/>
            <a:ext cx="1952279" cy="11024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</a:rPr>
              <a:t>Rules for high-risk AI, transparency and measures in support of innovation apply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DAD54D-9704-EBA6-CD01-037FCA4AB61C}"/>
              </a:ext>
            </a:extLst>
          </p:cNvPr>
          <p:cNvCxnSpPr>
            <a:cxnSpLocks/>
          </p:cNvCxnSpPr>
          <p:nvPr/>
        </p:nvCxnSpPr>
        <p:spPr>
          <a:xfrm>
            <a:off x="1547861" y="3881338"/>
            <a:ext cx="980593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04184F5-9863-FFAE-A439-D7A752D4F9A7}"/>
              </a:ext>
            </a:extLst>
          </p:cNvPr>
          <p:cNvSpPr/>
          <p:nvPr/>
        </p:nvSpPr>
        <p:spPr>
          <a:xfrm>
            <a:off x="8980056" y="2125620"/>
            <a:ext cx="1952279" cy="1103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</a:rPr>
              <a:t>Rules for high-risk AI embedded in regulated products apply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B9A8A6-7D60-54A5-B122-11F1456BDD4B}"/>
              </a:ext>
            </a:extLst>
          </p:cNvPr>
          <p:cNvSpPr/>
          <p:nvPr/>
        </p:nvSpPr>
        <p:spPr>
          <a:xfrm>
            <a:off x="1482867" y="2119846"/>
            <a:ext cx="1952279" cy="11113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</a:rPr>
              <a:t>General provisions (definitions &amp; AI literacy)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</a:rPr>
              <a:t>and prohibitions apply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12D3F0-A4D5-0F2E-42E7-95A370624EBD}"/>
              </a:ext>
            </a:extLst>
          </p:cNvPr>
          <p:cNvSpPr txBox="1">
            <a:spLocks/>
          </p:cNvSpPr>
          <p:nvPr/>
        </p:nvSpPr>
        <p:spPr>
          <a:xfrm>
            <a:off x="676409" y="335870"/>
            <a:ext cx="10515600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 AI Act timeline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E6FED8-027F-E33C-C92B-470FFF4EC6A7}"/>
              </a:ext>
            </a:extLst>
          </p:cNvPr>
          <p:cNvCxnSpPr>
            <a:cxnSpLocks/>
          </p:cNvCxnSpPr>
          <p:nvPr/>
        </p:nvCxnSpPr>
        <p:spPr>
          <a:xfrm>
            <a:off x="7460370" y="3325639"/>
            <a:ext cx="0" cy="111139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49A7BC-D86B-D829-EEB9-008D19DCFA95}"/>
              </a:ext>
            </a:extLst>
          </p:cNvPr>
          <p:cNvCxnSpPr>
            <a:cxnSpLocks/>
          </p:cNvCxnSpPr>
          <p:nvPr/>
        </p:nvCxnSpPr>
        <p:spPr>
          <a:xfrm>
            <a:off x="4958069" y="3325638"/>
            <a:ext cx="0" cy="111139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D11641-1C2A-1B0F-3805-0FAEFAF150D5}"/>
              </a:ext>
            </a:extLst>
          </p:cNvPr>
          <p:cNvCxnSpPr>
            <a:cxnSpLocks/>
          </p:cNvCxnSpPr>
          <p:nvPr/>
        </p:nvCxnSpPr>
        <p:spPr>
          <a:xfrm>
            <a:off x="2459006" y="3325638"/>
            <a:ext cx="0" cy="1111395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AC70C6-890F-4308-4BB3-53643A071C54}"/>
              </a:ext>
            </a:extLst>
          </p:cNvPr>
          <p:cNvCxnSpPr>
            <a:cxnSpLocks/>
          </p:cNvCxnSpPr>
          <p:nvPr/>
        </p:nvCxnSpPr>
        <p:spPr>
          <a:xfrm rot="16200000">
            <a:off x="1900072" y="3325634"/>
            <a:ext cx="0" cy="1111395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 descr="Annahme der Verordnung&#10;und Inkrafttreten&#10;">
            <a:extLst>
              <a:ext uri="{FF2B5EF4-FFF2-40B4-BE49-F238E27FC236}">
                <a16:creationId xmlns:a16="http://schemas.microsoft.com/office/drawing/2014/main" id="{1555C1A0-E7D3-7FF9-1D6A-041A9EE9FE84}"/>
              </a:ext>
            </a:extLst>
          </p:cNvPr>
          <p:cNvSpPr/>
          <p:nvPr/>
        </p:nvSpPr>
        <p:spPr>
          <a:xfrm>
            <a:off x="359861" y="3287338"/>
            <a:ext cx="1188000" cy="1188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9B3F78-28AC-012D-EF55-FD2F7DACD90D}"/>
              </a:ext>
            </a:extLst>
          </p:cNvPr>
          <p:cNvSpPr txBox="1"/>
          <p:nvPr/>
        </p:nvSpPr>
        <p:spPr>
          <a:xfrm>
            <a:off x="226994" y="3608570"/>
            <a:ext cx="14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1 Aug.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Entry into force</a:t>
            </a:r>
          </a:p>
        </p:txBody>
      </p:sp>
      <p:pic>
        <p:nvPicPr>
          <p:cNvPr id="24" name="Picture 23" descr="European Artificial Intelligence Office logo">
            <a:extLst>
              <a:ext uri="{FF2B5EF4-FFF2-40B4-BE49-F238E27FC236}">
                <a16:creationId xmlns:a16="http://schemas.microsoft.com/office/drawing/2014/main" id="{303E1534-1C06-7AF7-DB14-D5A1E81D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832" y="5881512"/>
            <a:ext cx="2236160" cy="7264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FFB3E-294F-21BE-7662-65811DEBF63C}"/>
              </a:ext>
            </a:extLst>
          </p:cNvPr>
          <p:cNvSpPr txBox="1">
            <a:spLocks/>
          </p:cNvSpPr>
          <p:nvPr/>
        </p:nvSpPr>
        <p:spPr>
          <a:xfrm>
            <a:off x="0" y="6501753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66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B8177E6-420E-1E94-72DD-84FA6FD2E627}"/>
              </a:ext>
            </a:extLst>
          </p:cNvPr>
          <p:cNvSpPr/>
          <p:nvPr/>
        </p:nvSpPr>
        <p:spPr>
          <a:xfrm>
            <a:off x="8042629" y="1400174"/>
            <a:ext cx="3598204" cy="43244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12D3F0-A4D5-0F2E-42E7-95A370624EBD}"/>
              </a:ext>
            </a:extLst>
          </p:cNvPr>
          <p:cNvSpPr txBox="1">
            <a:spLocks/>
          </p:cNvSpPr>
          <p:nvPr/>
        </p:nvSpPr>
        <p:spPr>
          <a:xfrm>
            <a:off x="838200" y="411677"/>
            <a:ext cx="10515600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Implementation priorities for the AI Act</a:t>
            </a:r>
          </a:p>
        </p:txBody>
      </p:sp>
      <p:pic>
        <p:nvPicPr>
          <p:cNvPr id="5" name="Picture 4" descr="European Artificial Intelligence Office logo">
            <a:extLst>
              <a:ext uri="{FF2B5EF4-FFF2-40B4-BE49-F238E27FC236}">
                <a16:creationId xmlns:a16="http://schemas.microsoft.com/office/drawing/2014/main" id="{8F89AA8F-A3B7-9D80-008C-B7C5322C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832" y="5881512"/>
            <a:ext cx="2236160" cy="7264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98014E-8688-BDF0-DE48-0628616B3C29}"/>
              </a:ext>
            </a:extLst>
          </p:cNvPr>
          <p:cNvSpPr/>
          <p:nvPr/>
        </p:nvSpPr>
        <p:spPr>
          <a:xfrm>
            <a:off x="4237072" y="1400173"/>
            <a:ext cx="3598204" cy="43244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B9DD121-F22E-8348-99E9-9292E644D8E7}"/>
              </a:ext>
            </a:extLst>
          </p:cNvPr>
          <p:cNvSpPr/>
          <p:nvPr/>
        </p:nvSpPr>
        <p:spPr>
          <a:xfrm>
            <a:off x="431515" y="1400174"/>
            <a:ext cx="3598204" cy="43244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43B866E-5CE8-F3DF-131A-4745E785BACE}"/>
              </a:ext>
            </a:extLst>
          </p:cNvPr>
          <p:cNvSpPr txBox="1">
            <a:spLocks/>
          </p:cNvSpPr>
          <p:nvPr/>
        </p:nvSpPr>
        <p:spPr>
          <a:xfrm>
            <a:off x="371689" y="1648251"/>
            <a:ext cx="3598204" cy="1151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n-ea"/>
                <a:cs typeface="+mn-cs"/>
              </a:rPr>
              <a:t>Set-up of governance structure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426DA2-0C69-6F8E-5AC0-A50E150EAE27}"/>
              </a:ext>
            </a:extLst>
          </p:cNvPr>
          <p:cNvSpPr txBox="1">
            <a:spLocks/>
          </p:cNvSpPr>
          <p:nvPr/>
        </p:nvSpPr>
        <p:spPr>
          <a:xfrm>
            <a:off x="4258823" y="1622125"/>
            <a:ext cx="3598205" cy="451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n-ea"/>
                <a:cs typeface="+mn-cs"/>
              </a:rPr>
              <a:t>Providing guidance on the practical AI Act application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7697A6D-3147-989A-4ECA-CE5962093EE6}"/>
              </a:ext>
            </a:extLst>
          </p:cNvPr>
          <p:cNvSpPr txBox="1">
            <a:spLocks/>
          </p:cNvSpPr>
          <p:nvPr/>
        </p:nvSpPr>
        <p:spPr>
          <a:xfrm>
            <a:off x="8042629" y="1648251"/>
            <a:ext cx="3598204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n-ea"/>
                <a:cs typeface="+mn-cs"/>
              </a:rPr>
              <a:t>Stakeholder outreach and support in compliance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FDF591-E0DB-0798-2B50-53E3BFDE92EA}"/>
              </a:ext>
            </a:extLst>
          </p:cNvPr>
          <p:cNvSpPr txBox="1"/>
          <p:nvPr/>
        </p:nvSpPr>
        <p:spPr>
          <a:xfrm>
            <a:off x="521254" y="3562381"/>
            <a:ext cx="34187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Growing the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AI Office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Collaboration with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Member States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in the AI Board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Establishing the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Scientific Panel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and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Advisory Forum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EA3D6E-2289-67A0-16E4-C1F86552D265}"/>
              </a:ext>
            </a:extLst>
          </p:cNvPr>
          <p:cNvSpPr txBox="1"/>
          <p:nvPr/>
        </p:nvSpPr>
        <p:spPr>
          <a:xfrm>
            <a:off x="4386637" y="3562381"/>
            <a:ext cx="34187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In-depth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guidance documents &amp; guidelines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Coordinating the development of stakeholder-driven instruments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like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standards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and the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code of practice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on general-purpose AI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DFCCE9-AC46-C5F1-4DCB-9AB7868A2789}"/>
              </a:ext>
            </a:extLst>
          </p:cNvPr>
          <p:cNvSpPr txBox="1"/>
          <p:nvPr/>
        </p:nvSpPr>
        <p:spPr>
          <a:xfrm>
            <a:off x="8252021" y="3562381"/>
            <a:ext cx="34187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AI Pact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network with more than 3000 stakeholders, webinar and workshops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Upcoming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AI Act Service Desk</a:t>
            </a:r>
          </a:p>
        </p:txBody>
      </p:sp>
      <p:pic>
        <p:nvPicPr>
          <p:cNvPr id="34" name="Graphic 33" descr="Handshake outline">
            <a:extLst>
              <a:ext uri="{FF2B5EF4-FFF2-40B4-BE49-F238E27FC236}">
                <a16:creationId xmlns:a16="http://schemas.microsoft.com/office/drawing/2014/main" id="{72D5D548-30BF-F71F-4F22-6A4873C0C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0109" y="2638183"/>
            <a:ext cx="914400" cy="914400"/>
          </a:xfrm>
          <a:prstGeom prst="rect">
            <a:avLst/>
          </a:prstGeom>
        </p:spPr>
      </p:pic>
      <p:pic>
        <p:nvPicPr>
          <p:cNvPr id="35" name="Graphic 34" descr="Good Inventory outline">
            <a:extLst>
              <a:ext uri="{FF2B5EF4-FFF2-40B4-BE49-F238E27FC236}">
                <a16:creationId xmlns:a16="http://schemas.microsoft.com/office/drawing/2014/main" id="{C15DAE90-C55B-C7B5-6702-DFF7F6AF0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1448" y="2572868"/>
            <a:ext cx="914400" cy="914400"/>
          </a:xfrm>
          <a:prstGeom prst="rect">
            <a:avLst/>
          </a:prstGeom>
        </p:spPr>
      </p:pic>
      <p:pic>
        <p:nvPicPr>
          <p:cNvPr id="40" name="Graphic 39" descr="Connections with solid fill">
            <a:extLst>
              <a:ext uri="{FF2B5EF4-FFF2-40B4-BE49-F238E27FC236}">
                <a16:creationId xmlns:a16="http://schemas.microsoft.com/office/drawing/2014/main" id="{492C3056-5FAC-A81C-481C-7D7F8669F1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1222" y="2583592"/>
            <a:ext cx="914400" cy="91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C2BCE-1621-4910-27C0-1A0BF6087ADC}"/>
              </a:ext>
            </a:extLst>
          </p:cNvPr>
          <p:cNvSpPr txBox="1">
            <a:spLocks/>
          </p:cNvSpPr>
          <p:nvPr/>
        </p:nvSpPr>
        <p:spPr>
          <a:xfrm>
            <a:off x="0" y="6501753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71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12D3F0-A4D5-0F2E-42E7-95A370624EBD}"/>
              </a:ext>
            </a:extLst>
          </p:cNvPr>
          <p:cNvSpPr txBox="1">
            <a:spLocks/>
          </p:cNvSpPr>
          <p:nvPr/>
        </p:nvSpPr>
        <p:spPr>
          <a:xfrm>
            <a:off x="769121" y="311109"/>
            <a:ext cx="10515600" cy="7649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Recent activities</a:t>
            </a:r>
          </a:p>
        </p:txBody>
      </p:sp>
      <p:pic>
        <p:nvPicPr>
          <p:cNvPr id="5" name="Picture 4" descr="European Artificial Intelligence Office logo">
            <a:extLst>
              <a:ext uri="{FF2B5EF4-FFF2-40B4-BE49-F238E27FC236}">
                <a16:creationId xmlns:a16="http://schemas.microsoft.com/office/drawing/2014/main" id="{8F89AA8F-A3B7-9D80-008C-B7C5322C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832" y="5881512"/>
            <a:ext cx="2236160" cy="726436"/>
          </a:xfrm>
          <a:prstGeom prst="rect">
            <a:avLst/>
          </a:prstGeom>
        </p:spPr>
      </p:pic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7A0531B1-4C8B-DB60-F529-FA9041D701F7}"/>
              </a:ext>
            </a:extLst>
          </p:cNvPr>
          <p:cNvSpPr txBox="1">
            <a:spLocks/>
          </p:cNvSpPr>
          <p:nvPr/>
        </p:nvSpPr>
        <p:spPr>
          <a:xfrm>
            <a:off x="640502" y="2147565"/>
            <a:ext cx="8358532" cy="648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</a:rPr>
              <a:t>Publication of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A5ED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repository of good practices for AI literacy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DE83AD36-62DF-5EDD-E7D8-33063227D776}"/>
              </a:ext>
            </a:extLst>
          </p:cNvPr>
          <p:cNvSpPr txBox="1">
            <a:spLocks/>
          </p:cNvSpPr>
          <p:nvPr/>
        </p:nvSpPr>
        <p:spPr>
          <a:xfrm>
            <a:off x="640501" y="4036443"/>
            <a:ext cx="8358532" cy="648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Ongoing iterative drafting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A5E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 of practice on general-purpose 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.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4" name="Content Placeholder 4">
            <a:extLst>
              <a:ext uri="{FF2B5EF4-FFF2-40B4-BE49-F238E27FC236}">
                <a16:creationId xmlns:a16="http://schemas.microsoft.com/office/drawing/2014/main" id="{FBC8176C-856C-8982-9F67-A99F510FECD4}"/>
              </a:ext>
            </a:extLst>
          </p:cNvPr>
          <p:cNvSpPr txBox="1">
            <a:spLocks/>
          </p:cNvSpPr>
          <p:nvPr/>
        </p:nvSpPr>
        <p:spPr>
          <a:xfrm>
            <a:off x="640501" y="4980882"/>
            <a:ext cx="8358532" cy="648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</a:rPr>
              <a:t>Our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A5ED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Pact webinars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</a:rPr>
              <a:t> for an in-depth look into the AI Act.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77" name="Picture 7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B1122C3-163C-910F-7D23-CEC286730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45" y="3322620"/>
            <a:ext cx="1314565" cy="1314565"/>
          </a:xfrm>
          <a:prstGeom prst="rect">
            <a:avLst/>
          </a:prstGeom>
        </p:spPr>
      </p:pic>
      <p:sp>
        <p:nvSpPr>
          <p:cNvPr id="78" name="Title 1">
            <a:extLst>
              <a:ext uri="{FF2B5EF4-FFF2-40B4-BE49-F238E27FC236}">
                <a16:creationId xmlns:a16="http://schemas.microsoft.com/office/drawing/2014/main" id="{C3825DAC-49A9-6CF1-5F67-F4AF22D3635B}"/>
              </a:ext>
            </a:extLst>
          </p:cNvPr>
          <p:cNvSpPr txBox="1">
            <a:spLocks/>
          </p:cNvSpPr>
          <p:nvPr/>
        </p:nvSpPr>
        <p:spPr>
          <a:xfrm>
            <a:off x="9150158" y="2741111"/>
            <a:ext cx="2401340" cy="5869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j-ea"/>
                <a:cs typeface="Calibri" panose="020F0502020204030204" pitchFamily="34" charset="0"/>
              </a:rPr>
              <a:t>Explore all our activities online: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9DCE02-32DD-F8D9-BBAF-822274405F4D}"/>
              </a:ext>
            </a:extLst>
          </p:cNvPr>
          <p:cNvSpPr txBox="1">
            <a:spLocks/>
          </p:cNvSpPr>
          <p:nvPr/>
        </p:nvSpPr>
        <p:spPr>
          <a:xfrm>
            <a:off x="0" y="6501753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0B830E-E2A6-9422-103B-38CCADF6CF27}"/>
              </a:ext>
            </a:extLst>
          </p:cNvPr>
          <p:cNvSpPr txBox="1">
            <a:spLocks/>
          </p:cNvSpPr>
          <p:nvPr/>
        </p:nvSpPr>
        <p:spPr>
          <a:xfrm>
            <a:off x="640501" y="3092004"/>
            <a:ext cx="8358532" cy="648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108000"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</a:rPr>
              <a:t>Publication of guidelines on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A5ED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system definition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A5ED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</a:rPr>
              <a:t>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A5ED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prohibitions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7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54CCC-7C07-0D5C-51D3-077F3016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EC Square Sans Pro" panose="020B0506040000020004" pitchFamily="34" charset="0"/>
              </a:rPr>
              <a:t>Thank you for your attention.</a:t>
            </a:r>
            <a:br>
              <a:rPr lang="en-IE" dirty="0">
                <a:latin typeface="EC Square Sans Pro" panose="020B0506040000020004" pitchFamily="34" charset="0"/>
              </a:rPr>
            </a:br>
            <a:br>
              <a:rPr lang="en-IE" dirty="0">
                <a:latin typeface="EC Square Sans Pro" panose="020B0506040000020004" pitchFamily="34" charset="0"/>
              </a:rPr>
            </a:br>
            <a:endParaRPr lang="en-IE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3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uropean Artificial Intelligence Office logo">
            <a:extLst>
              <a:ext uri="{FF2B5EF4-FFF2-40B4-BE49-F238E27FC236}">
                <a16:creationId xmlns:a16="http://schemas.microsoft.com/office/drawing/2014/main" id="{5137763A-6246-6475-B263-C3B57F39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832" y="5856359"/>
            <a:ext cx="2236160" cy="7264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73242BC4-A4B8-447B-C327-EAEF4111BAA5}"/>
              </a:ext>
            </a:extLst>
          </p:cNvPr>
          <p:cNvSpPr txBox="1">
            <a:spLocks/>
          </p:cNvSpPr>
          <p:nvPr/>
        </p:nvSpPr>
        <p:spPr>
          <a:xfrm>
            <a:off x="1217173" y="5460999"/>
            <a:ext cx="7530587" cy="11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9176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Ursula von der Leyen,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9176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President of the European Commission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9176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11 February 2025,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9176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AI Action Summit in Paris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9176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9722DA8-CF92-0DB2-1E08-7C56F9D4E224}"/>
              </a:ext>
            </a:extLst>
          </p:cNvPr>
          <p:cNvSpPr txBox="1">
            <a:spLocks/>
          </p:cNvSpPr>
          <p:nvPr/>
        </p:nvSpPr>
        <p:spPr>
          <a:xfrm>
            <a:off x="436852" y="1111654"/>
            <a:ext cx="907007" cy="1731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1" i="0" u="none" strike="noStrike" kern="1200" cap="none" spc="0" normalizeH="0" baseline="0" noProof="0" dirty="0">
                <a:ln>
                  <a:noFill/>
                </a:ln>
                <a:solidFill>
                  <a:srgbClr val="C03D7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3D7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A3E9DBB-F037-C37F-B999-FBB91B2D10A0}"/>
              </a:ext>
            </a:extLst>
          </p:cNvPr>
          <p:cNvSpPr txBox="1">
            <a:spLocks/>
          </p:cNvSpPr>
          <p:nvPr/>
        </p:nvSpPr>
        <p:spPr>
          <a:xfrm>
            <a:off x="1217173" y="1320800"/>
            <a:ext cx="9755628" cy="3686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3D7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ever more powerful AI models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042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have been released. Some expect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042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models that will approach human reasoning within a year's time.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042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[…]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0429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042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Together, we built a shared consensus that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3D7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AI will be safe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042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042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and that it will promote our values and benefit humanity.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042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[…]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0429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042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 time has come for us to formulate a vision of where we want AI to take us, as society and as humanity.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042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[…]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3D7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 want Europe to be one of the leading AI continents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042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0429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9C3A66-56D8-6210-480B-D4AA277904D2}"/>
              </a:ext>
            </a:extLst>
          </p:cNvPr>
          <p:cNvSpPr txBox="1">
            <a:spLocks/>
          </p:cNvSpPr>
          <p:nvPr/>
        </p:nvSpPr>
        <p:spPr>
          <a:xfrm>
            <a:off x="985650" y="385230"/>
            <a:ext cx="102186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Artificial intelligence  –  the EU vision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EE875-1AEA-6567-B7C8-BCA4228C0C5D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04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2672C75-F6DF-AD95-C71A-1BAB9C1ABF58}"/>
              </a:ext>
            </a:extLst>
          </p:cNvPr>
          <p:cNvSpPr txBox="1">
            <a:spLocks/>
          </p:cNvSpPr>
          <p:nvPr/>
        </p:nvSpPr>
        <p:spPr>
          <a:xfrm>
            <a:off x="896828" y="381332"/>
            <a:ext cx="102186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Artificial intelligence  –  the changing landscape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DB61C6F-860C-448C-F9D8-A02C9AEBD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249" y="1701375"/>
            <a:ext cx="11115502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AI is now a core part of many products and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AI is transforming cybersecurity – new opportunities but also new threats and challenges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		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Cybersecurity threats: Advanced GPAI can, for example, exploit vulnerabilities, 			create adaptive malware, and automate cyber-attacks or phishing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The EU is responding: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The EU AI Act is the world’s first comprehensive AI regulation to promote uptake and innovation in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TRUSTWORTHY AI.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87786B-3D48-83CC-4370-34D4073049D3}"/>
              </a:ext>
            </a:extLst>
          </p:cNvPr>
          <p:cNvGrpSpPr/>
          <p:nvPr/>
        </p:nvGrpSpPr>
        <p:grpSpPr>
          <a:xfrm>
            <a:off x="1654281" y="3525286"/>
            <a:ext cx="567432" cy="567432"/>
            <a:chOff x="-457201" y="4429203"/>
            <a:chExt cx="648119" cy="648119"/>
          </a:xfrm>
        </p:grpSpPr>
        <p:sp>
          <p:nvSpPr>
            <p:cNvPr id="11" name="Tracker">
              <a:extLst>
                <a:ext uri="{FF2B5EF4-FFF2-40B4-BE49-F238E27FC236}">
                  <a16:creationId xmlns:a16="http://schemas.microsoft.com/office/drawing/2014/main" id="{82AD09B0-6BDA-B2A7-7557-B09F5609CC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57201" y="4429203"/>
              <a:ext cx="648119" cy="64811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 descr="Processor with solid fill">
              <a:extLst>
                <a:ext uri="{FF2B5EF4-FFF2-40B4-BE49-F238E27FC236}">
                  <a16:creationId xmlns:a16="http://schemas.microsoft.com/office/drawing/2014/main" id="{542B7797-9362-2CA0-241F-F4FADC81B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58228" y="4528176"/>
              <a:ext cx="450172" cy="450172"/>
            </a:xfrm>
            <a:prstGeom prst="rect">
              <a:avLst/>
            </a:prstGeom>
          </p:spPr>
        </p:pic>
      </p:grpSp>
      <p:pic>
        <p:nvPicPr>
          <p:cNvPr id="13" name="Picture 12" descr="European Artificial Intelligence Office logo">
            <a:extLst>
              <a:ext uri="{FF2B5EF4-FFF2-40B4-BE49-F238E27FC236}">
                <a16:creationId xmlns:a16="http://schemas.microsoft.com/office/drawing/2014/main" id="{3850DBFD-B514-56F8-52E9-927B5FD1E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832" y="5856359"/>
            <a:ext cx="2236160" cy="726436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C41800C-49F5-F5CD-0619-1978D759368B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92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61CAFC-4D08-608D-E7D6-F74083B7C2AD}"/>
              </a:ext>
            </a:extLst>
          </p:cNvPr>
          <p:cNvSpPr/>
          <p:nvPr/>
        </p:nvSpPr>
        <p:spPr>
          <a:xfrm>
            <a:off x="8605376" y="2993425"/>
            <a:ext cx="2932642" cy="26361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143475-847B-4ABF-EE34-E58FE5B474A4}"/>
              </a:ext>
            </a:extLst>
          </p:cNvPr>
          <p:cNvSpPr/>
          <p:nvPr/>
        </p:nvSpPr>
        <p:spPr>
          <a:xfrm>
            <a:off x="4830591" y="3026518"/>
            <a:ext cx="2932642" cy="26361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225C7F-4325-FF97-4BC8-8C894796E934}"/>
              </a:ext>
            </a:extLst>
          </p:cNvPr>
          <p:cNvSpPr/>
          <p:nvPr/>
        </p:nvSpPr>
        <p:spPr>
          <a:xfrm>
            <a:off x="1013366" y="2993426"/>
            <a:ext cx="2932642" cy="26361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European Artificial Intelligence Office logo">
            <a:extLst>
              <a:ext uri="{FF2B5EF4-FFF2-40B4-BE49-F238E27FC236}">
                <a16:creationId xmlns:a16="http://schemas.microsoft.com/office/drawing/2014/main" id="{2EE30DE0-E84D-9CAC-E73C-7CEA4AC5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526" y="5992374"/>
            <a:ext cx="2236160" cy="726436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7AD3991-654E-7907-14C8-068EE9491659}"/>
              </a:ext>
            </a:extLst>
          </p:cNvPr>
          <p:cNvSpPr/>
          <p:nvPr/>
        </p:nvSpPr>
        <p:spPr>
          <a:xfrm>
            <a:off x="9441697" y="1919871"/>
            <a:ext cx="1260000" cy="1260000"/>
          </a:xfrm>
          <a:prstGeom prst="ellipse">
            <a:avLst/>
          </a:prstGeom>
          <a:solidFill>
            <a:srgbClr val="AB2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167927-5E78-6151-7ABF-68E45A48247D}"/>
              </a:ext>
            </a:extLst>
          </p:cNvPr>
          <p:cNvSpPr/>
          <p:nvPr/>
        </p:nvSpPr>
        <p:spPr>
          <a:xfrm>
            <a:off x="5666912" y="1919872"/>
            <a:ext cx="1260000" cy="1260000"/>
          </a:xfrm>
          <a:prstGeom prst="ellipse">
            <a:avLst/>
          </a:prstGeom>
          <a:solidFill>
            <a:srgbClr val="AB2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DF2BFAD-8A97-67DC-1E09-E5F19945B7AA}"/>
              </a:ext>
            </a:extLst>
          </p:cNvPr>
          <p:cNvSpPr/>
          <p:nvPr/>
        </p:nvSpPr>
        <p:spPr>
          <a:xfrm>
            <a:off x="1849687" y="1919873"/>
            <a:ext cx="1260000" cy="1260000"/>
          </a:xfrm>
          <a:prstGeom prst="ellipse">
            <a:avLst/>
          </a:prstGeom>
          <a:solidFill>
            <a:srgbClr val="AB2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69515D-EC59-997E-C952-22F1A4C725B7}"/>
              </a:ext>
            </a:extLst>
          </p:cNvPr>
          <p:cNvSpPr txBox="1">
            <a:spLocks/>
          </p:cNvSpPr>
          <p:nvPr/>
        </p:nvSpPr>
        <p:spPr>
          <a:xfrm flipH="1">
            <a:off x="5334967" y="3304437"/>
            <a:ext cx="211179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</a:rPr>
              <a:t>Technology neutral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52369E-2095-0FA2-10F4-893FF5EC03CD}"/>
              </a:ext>
            </a:extLst>
          </p:cNvPr>
          <p:cNvSpPr txBox="1">
            <a:spLocks/>
          </p:cNvSpPr>
          <p:nvPr/>
        </p:nvSpPr>
        <p:spPr>
          <a:xfrm flipH="1">
            <a:off x="1412886" y="3304437"/>
            <a:ext cx="21336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762F88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</a:rPr>
              <a:t>Horizontal product safety legislation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762F88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C6665A-315F-4D5A-B170-1EBBD4D3C01E}"/>
              </a:ext>
            </a:extLst>
          </p:cNvPr>
          <p:cNvSpPr txBox="1">
            <a:spLocks/>
          </p:cNvSpPr>
          <p:nvPr/>
        </p:nvSpPr>
        <p:spPr>
          <a:xfrm flipH="1">
            <a:off x="9125221" y="3304437"/>
            <a:ext cx="18619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</a:rPr>
              <a:t>Risk-based approach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3646CE1-3954-B7D0-FE73-47AA77D2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33" y="2106319"/>
            <a:ext cx="887107" cy="887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1B292E-8E67-8DD5-109E-753D994BFEA4}"/>
              </a:ext>
            </a:extLst>
          </p:cNvPr>
          <p:cNvSpPr txBox="1"/>
          <p:nvPr/>
        </p:nvSpPr>
        <p:spPr>
          <a:xfrm>
            <a:off x="1137843" y="3962721"/>
            <a:ext cx="24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“Classic” EU internal market rules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Coherence with EU acquis on product safety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9171A3-C8B7-633D-F57A-025CEF234DAB}"/>
              </a:ext>
            </a:extLst>
          </p:cNvPr>
          <p:cNvSpPr txBox="1"/>
          <p:nvPr/>
        </p:nvSpPr>
        <p:spPr>
          <a:xfrm>
            <a:off x="4919345" y="3962311"/>
            <a:ext cx="2718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Focus on AI systems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No regulation of technology, but of use cases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3F888-856A-13AD-F3D9-466929508814}"/>
              </a:ext>
            </a:extLst>
          </p:cNvPr>
          <p:cNvSpPr txBox="1"/>
          <p:nvPr/>
        </p:nvSpPr>
        <p:spPr>
          <a:xfrm>
            <a:off x="8712343" y="3962311"/>
            <a:ext cx="282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Applying rules commensurate to risk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Covers risks to health, safety &amp; fundamental rights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38CB8A-666A-1C9E-75DD-C4E4E276F911}"/>
              </a:ext>
            </a:extLst>
          </p:cNvPr>
          <p:cNvGraphicFramePr>
            <a:graphicFrameLocks/>
          </p:cNvGraphicFramePr>
          <p:nvPr/>
        </p:nvGraphicFramePr>
        <p:xfrm>
          <a:off x="9653717" y="2106319"/>
          <a:ext cx="840093" cy="78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E395325-9C30-4352-4AC0-006C7A8A1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07" y="2142319"/>
            <a:ext cx="726679" cy="726679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447CEE0-8F05-FBD6-C1D3-5C6DCEB0D8A9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40DCB0-BDF4-46A9-7EC4-6C6E007ABA06}"/>
              </a:ext>
            </a:extLst>
          </p:cNvPr>
          <p:cNvSpPr txBox="1">
            <a:spLocks/>
          </p:cNvSpPr>
          <p:nvPr/>
        </p:nvSpPr>
        <p:spPr>
          <a:xfrm>
            <a:off x="-564957" y="268316"/>
            <a:ext cx="102186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AI Act –  a strategic asset  </a:t>
            </a:r>
          </a:p>
        </p:txBody>
      </p:sp>
    </p:spTree>
    <p:extLst>
      <p:ext uri="{BB962C8B-B14F-4D97-AF65-F5344CB8AC3E}">
        <p14:creationId xmlns:p14="http://schemas.microsoft.com/office/powerpoint/2010/main" val="118452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 Artificial Intelligence Office logo">
            <a:extLst>
              <a:ext uri="{FF2B5EF4-FFF2-40B4-BE49-F238E27FC236}">
                <a16:creationId xmlns:a16="http://schemas.microsoft.com/office/drawing/2014/main" id="{2EE30DE0-E84D-9CAC-E73C-7CEA4AC5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526" y="5992374"/>
            <a:ext cx="2236160" cy="72643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B62901B-60A6-2C4A-5376-DEE15EF39D4F}"/>
              </a:ext>
            </a:extLst>
          </p:cNvPr>
          <p:cNvGraphicFramePr/>
          <p:nvPr/>
        </p:nvGraphicFramePr>
        <p:xfrm>
          <a:off x="6479544" y="1562405"/>
          <a:ext cx="5271199" cy="442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F3F8D9D-2538-8AC9-056F-C3DB6C9744A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97762" y="1818080"/>
            <a:ext cx="4223486" cy="3605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6C9048-0D9F-A3F7-F0F9-201A35E5E8DE}"/>
              </a:ext>
            </a:extLst>
          </p:cNvPr>
          <p:cNvSpPr txBox="1"/>
          <p:nvPr/>
        </p:nvSpPr>
        <p:spPr>
          <a:xfrm>
            <a:off x="2595100" y="3661921"/>
            <a:ext cx="3831598" cy="81091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Disclosure for AI with transparency risks</a:t>
            </a: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e.g. chatbots who impersonate humans</a:t>
            </a: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EB85D-FE13-F241-FB23-D402013A3026}"/>
              </a:ext>
            </a:extLst>
          </p:cNvPr>
          <p:cNvSpPr txBox="1"/>
          <p:nvPr/>
        </p:nvSpPr>
        <p:spPr>
          <a:xfrm>
            <a:off x="2585545" y="1818081"/>
            <a:ext cx="2746916" cy="89024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AI with unacceptable risk is prohibited</a:t>
            </a: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e.g. s</a:t>
            </a: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ocial scoring, biometrics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9DE04-D03B-DAB3-5AAC-66B21BC8884C}"/>
              </a:ext>
            </a:extLst>
          </p:cNvPr>
          <p:cNvSpPr txBox="1"/>
          <p:nvPr/>
        </p:nvSpPr>
        <p:spPr>
          <a:xfrm>
            <a:off x="2585545" y="2771722"/>
            <a:ext cx="3831598" cy="81091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Requirements for high-risk AI</a:t>
            </a: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e.g. AI in </a:t>
            </a: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employment,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medical devices</a:t>
            </a: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F5029-A4E8-5313-0F37-9B6B2DF800A4}"/>
              </a:ext>
            </a:extLst>
          </p:cNvPr>
          <p:cNvSpPr txBox="1"/>
          <p:nvPr/>
        </p:nvSpPr>
        <p:spPr>
          <a:xfrm>
            <a:off x="2585545" y="4530344"/>
            <a:ext cx="3183416" cy="89299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No rules for AI with minimal risk</a:t>
            </a: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e.g. </a:t>
            </a: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AI enabled videogames, spam filters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C49898-318E-892B-B259-0FCF77C642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26" y="3050077"/>
            <a:ext cx="458839" cy="4588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445724-23BA-1000-1DF7-5EA5E7F80C8E}"/>
              </a:ext>
            </a:extLst>
          </p:cNvPr>
          <p:cNvSpPr/>
          <p:nvPr/>
        </p:nvSpPr>
        <p:spPr>
          <a:xfrm>
            <a:off x="654314" y="5665623"/>
            <a:ext cx="4970857" cy="7264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75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  <a:sym typeface="Wingdings" panose="05000000000000000000" pitchFamily="2" charset="2"/>
              </a:rPr>
              <a:t>Transparency and risk management for 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  <a:sym typeface="Wingdings" panose="05000000000000000000" pitchFamily="2" charset="2"/>
              </a:rPr>
              <a:t>general-purpose AI models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  <a:sym typeface="Wingdings" panose="05000000000000000000" pitchFamily="2" charset="2"/>
              </a:rPr>
              <a:t> that can be components of AI systems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DC0D98-CED0-5769-1066-AD7F6E05A1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31" y="5674122"/>
            <a:ext cx="615779" cy="675131"/>
          </a:xfrm>
          <a:prstGeom prst="rect">
            <a:avLst/>
          </a:prstGeom>
        </p:spPr>
      </p:pic>
      <p:sp>
        <p:nvSpPr>
          <p:cNvPr id="17" name="Plus Sign 16">
            <a:extLst>
              <a:ext uri="{FF2B5EF4-FFF2-40B4-BE49-F238E27FC236}">
                <a16:creationId xmlns:a16="http://schemas.microsoft.com/office/drawing/2014/main" id="{AD1C739A-F3A0-B8A6-FE64-D60DB66B2D2C}"/>
              </a:ext>
            </a:extLst>
          </p:cNvPr>
          <p:cNvSpPr/>
          <p:nvPr/>
        </p:nvSpPr>
        <p:spPr>
          <a:xfrm>
            <a:off x="157387" y="5687688"/>
            <a:ext cx="648000" cy="648000"/>
          </a:xfrm>
          <a:prstGeom prst="mathPlus">
            <a:avLst/>
          </a:prstGeom>
          <a:solidFill>
            <a:srgbClr val="45A5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37C76-A487-A9C5-DE24-384D56CB6BEF}"/>
              </a:ext>
            </a:extLst>
          </p:cNvPr>
          <p:cNvSpPr txBox="1"/>
          <p:nvPr/>
        </p:nvSpPr>
        <p:spPr>
          <a:xfrm>
            <a:off x="497762" y="1418895"/>
            <a:ext cx="383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Risk-based rules for AI systems: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6146A5-98C7-9CA8-0061-2C9821743D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20" y="5031843"/>
            <a:ext cx="588732" cy="588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B613DE-9DA6-306E-B757-B40F2CB899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20" y="1952359"/>
            <a:ext cx="588732" cy="588732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DE1EFF1-9103-9F6E-BB70-67AFFC25B9EC}"/>
              </a:ext>
            </a:extLst>
          </p:cNvPr>
          <p:cNvSpPr txBox="1">
            <a:spLocks/>
          </p:cNvSpPr>
          <p:nvPr/>
        </p:nvSpPr>
        <p:spPr>
          <a:xfrm>
            <a:off x="0" y="6512770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E767EA-54BF-B14A-F2A7-C0ABC72FDE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87" y="3935772"/>
            <a:ext cx="631515" cy="69071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218DF5-F3B3-E305-B804-CA3BDE2BB5A3}"/>
              </a:ext>
            </a:extLst>
          </p:cNvPr>
          <p:cNvSpPr txBox="1">
            <a:spLocks/>
          </p:cNvSpPr>
          <p:nvPr/>
        </p:nvSpPr>
        <p:spPr>
          <a:xfrm>
            <a:off x="-918993" y="311628"/>
            <a:ext cx="1085978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Act 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risk-based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68282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5EAEA4-FCE8-8E9E-E593-97515DF9764B}"/>
              </a:ext>
            </a:extLst>
          </p:cNvPr>
          <p:cNvSpPr txBox="1"/>
          <p:nvPr/>
        </p:nvSpPr>
        <p:spPr>
          <a:xfrm>
            <a:off x="733710" y="2020034"/>
            <a:ext cx="1093978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2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Cybersecurity is an important element of the requirements to ensure that high-risk AI systems and GPAI models with systemic risks are trustworthy!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22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2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High-risk AI systems: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662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15 (requirements), Article 42 (2) (presumption of conformity) + </a:t>
            </a:r>
            <a:r>
              <a:rPr lang="en-US" sz="2400" dirty="0">
                <a:solidFill>
                  <a:srgbClr val="66225C"/>
                </a:solidFill>
                <a:latin typeface="Calibri" panose="020F0502020204030204"/>
              </a:rPr>
              <a:t>R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662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ecitals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662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66225C"/>
                </a:solidFill>
                <a:latin typeface="Calibri" panose="020F0502020204030204"/>
              </a:rPr>
              <a:t>76, 77, 78 and 122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6622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22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66225C"/>
                </a:solidFill>
                <a:latin typeface="Calibri" panose="020F0502020204030204"/>
              </a:rPr>
              <a:t>General-purpose AI models with systemic risks:</a:t>
            </a:r>
            <a:r>
              <a:rPr lang="en-US" sz="2400" dirty="0">
                <a:solidFill>
                  <a:srgbClr val="66225C"/>
                </a:solidFill>
                <a:latin typeface="Calibri" panose="020F0502020204030204"/>
              </a:rPr>
              <a:t> Article 55 (1) d) (obligation) + Recitals 114 and 115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6622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 startAt="51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304;p9">
            <a:extLst>
              <a:ext uri="{FF2B5EF4-FFF2-40B4-BE49-F238E27FC236}">
                <a16:creationId xmlns:a16="http://schemas.microsoft.com/office/drawing/2014/main" id="{90C877C6-D25B-0742-058B-CC1126EC47F3}"/>
              </a:ext>
            </a:extLst>
          </p:cNvPr>
          <p:cNvSpPr txBox="1">
            <a:spLocks/>
          </p:cNvSpPr>
          <p:nvPr/>
        </p:nvSpPr>
        <p:spPr>
          <a:xfrm>
            <a:off x="277402" y="105302"/>
            <a:ext cx="11486508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40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AI Act – key provisions on cybersecurity </a:t>
            </a:r>
          </a:p>
        </p:txBody>
      </p:sp>
    </p:spTree>
    <p:extLst>
      <p:ext uri="{BB962C8B-B14F-4D97-AF65-F5344CB8AC3E}">
        <p14:creationId xmlns:p14="http://schemas.microsoft.com/office/powerpoint/2010/main" val="367039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645AE3-D889-167C-072F-96A55C3E6D2A}"/>
              </a:ext>
            </a:extLst>
          </p:cNvPr>
          <p:cNvSpPr txBox="1"/>
          <p:nvPr/>
        </p:nvSpPr>
        <p:spPr>
          <a:xfrm>
            <a:off x="631014" y="2324010"/>
            <a:ext cx="984264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The EU AI Act leads a paradigm shift: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AI cybersecurity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is one of the essential requirements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AI system safety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Cybersecure-by-design is not optional—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it’s legally mandated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Organizations must treat cybersecurity as 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integral feature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of AI system development, not a separate domain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Cybersecurity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not just security of IT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BF5436-743E-BF33-06A1-5481F66551EE}"/>
              </a:ext>
            </a:extLst>
          </p:cNvPr>
          <p:cNvSpPr txBox="1">
            <a:spLocks/>
          </p:cNvSpPr>
          <p:nvPr/>
        </p:nvSpPr>
        <p:spPr>
          <a:xfrm>
            <a:off x="631014" y="381332"/>
            <a:ext cx="1085978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Act – a unified approach to safety and security</a:t>
            </a:r>
          </a:p>
        </p:txBody>
      </p:sp>
      <p:pic>
        <p:nvPicPr>
          <p:cNvPr id="5" name="Picture 4" descr="European Artificial Intelligence Office logo">
            <a:extLst>
              <a:ext uri="{FF2B5EF4-FFF2-40B4-BE49-F238E27FC236}">
                <a16:creationId xmlns:a16="http://schemas.microsoft.com/office/drawing/2014/main" id="{DA93D79A-5AAF-65E8-5856-C0067EA5C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832" y="5856359"/>
            <a:ext cx="2236160" cy="7264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56015-2464-E57B-7716-B87A96DDAC72}"/>
              </a:ext>
            </a:extLst>
          </p:cNvPr>
          <p:cNvSpPr txBox="1">
            <a:spLocks/>
          </p:cNvSpPr>
          <p:nvPr/>
        </p:nvSpPr>
        <p:spPr>
          <a:xfrm>
            <a:off x="0" y="6512770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63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E580D1-79C2-934A-ACAE-1305A04DFAD9}"/>
              </a:ext>
            </a:extLst>
          </p:cNvPr>
          <p:cNvSpPr txBox="1"/>
          <p:nvPr/>
        </p:nvSpPr>
        <p:spPr>
          <a:xfrm>
            <a:off x="3502680" y="1604037"/>
            <a:ext cx="946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The AIA – the main elements</a:t>
            </a:r>
            <a:endParaRPr kumimoji="0" lang="fr-FR" sz="3000" b="1" i="0" u="none" strike="noStrike" kern="1200" cap="none" spc="0" normalizeH="0" baseline="0" noProof="0" dirty="0">
              <a:ln>
                <a:noFill/>
              </a:ln>
              <a:solidFill>
                <a:srgbClr val="0025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D50DE-95E1-8424-82AF-5764EAD4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40898-8CD2-DE45-85A4-39779A53D57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FB92F-FC94-9846-D4C9-D4C29EBF4686}"/>
              </a:ext>
            </a:extLst>
          </p:cNvPr>
          <p:cNvSpPr txBox="1"/>
          <p:nvPr/>
        </p:nvSpPr>
        <p:spPr>
          <a:xfrm>
            <a:off x="358799" y="2059619"/>
            <a:ext cx="1158439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773B6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773B6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6213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(Harmonized) Standards – in preparation</a:t>
            </a:r>
          </a:p>
          <a:p>
            <a:pPr marL="9144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73B6E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Operational tools to support regulatory compliance with the requirements under the AI Act</a:t>
            </a:r>
          </a:p>
          <a:p>
            <a:pPr marL="12001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  <a:sym typeface="Arial"/>
              </a:rPr>
              <a:t>Ongoing work in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  <a:sym typeface="Arial"/>
              </a:rPr>
              <a:t>ISO/IEC SC-42 and CEN/CENELC JTC-21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  <a:sym typeface="Arial"/>
              </a:rPr>
              <a:t>. The main principle ‘international first’ i.e. build on IEC/ISO work as much as possible, however, as long as the international standards are aligned with the AIA Objectives and approach and cover same type of risks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52A63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srgbClr val="773B6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001DE15-259C-1BE6-4225-512C384B1FD0}"/>
              </a:ext>
            </a:extLst>
          </p:cNvPr>
          <p:cNvGraphicFramePr/>
          <p:nvPr/>
        </p:nvGraphicFramePr>
        <p:xfrm>
          <a:off x="5816560" y="1056445"/>
          <a:ext cx="5844565" cy="350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Tick mark">
            <a:extLst>
              <a:ext uri="{FF2B5EF4-FFF2-40B4-BE49-F238E27FC236}">
                <a16:creationId xmlns:a16="http://schemas.microsoft.com/office/drawing/2014/main" id="{BE4E4137-ACC7-16A3-FFF9-F5FA7D454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6" y="4798381"/>
            <a:ext cx="802600" cy="879866"/>
          </a:xfrm>
          <a:prstGeom prst="rect">
            <a:avLst/>
          </a:prstGeom>
          <a:solidFill>
            <a:srgbClr val="052A63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0647F7-BCE4-3A5F-C9A7-D4FCAC900A98}"/>
              </a:ext>
            </a:extLst>
          </p:cNvPr>
          <p:cNvSpPr txBox="1"/>
          <p:nvPr/>
        </p:nvSpPr>
        <p:spPr>
          <a:xfrm>
            <a:off x="96081" y="1392180"/>
            <a:ext cx="572047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  <a:sym typeface="Arial"/>
              </a:rPr>
              <a:t>Mandatory Requirements for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3D7A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  <a:sym typeface="Arial"/>
              </a:rPr>
              <a:t>high-risk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  <a:sym typeface="Arial"/>
              </a:rPr>
              <a:t>AI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  <a:sym typeface="Arial"/>
              </a:rPr>
              <a:t>systems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  <a:sym typeface="Arial"/>
              </a:rPr>
              <a:t>before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  <a:sym typeface="Arial"/>
              </a:rPr>
              <a:t>they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  <a:sym typeface="Arial"/>
              </a:rPr>
              <a:t>can be used on the EU market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52A63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  <a:sym typeface="Arial"/>
              </a:rPr>
              <a:t>Provider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52A6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  <a:sym typeface="Arial"/>
              </a:rPr>
              <a:t>is responsible for EU declaration of conformity +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3D7A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/>
                <a:sym typeface="Arial"/>
              </a:rPr>
              <a:t>CE marking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1A5A3-3F0D-FEAF-5C4E-A74FB582F29C}"/>
              </a:ext>
            </a:extLst>
          </p:cNvPr>
          <p:cNvSpPr txBox="1">
            <a:spLocks/>
          </p:cNvSpPr>
          <p:nvPr/>
        </p:nvSpPr>
        <p:spPr>
          <a:xfrm>
            <a:off x="631014" y="381332"/>
            <a:ext cx="1085978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Act –  requirements and standards</a:t>
            </a:r>
          </a:p>
        </p:txBody>
      </p:sp>
      <p:pic>
        <p:nvPicPr>
          <p:cNvPr id="6" name="Picture 5" descr="European Artificial Intelligence Office logo">
            <a:extLst>
              <a:ext uri="{FF2B5EF4-FFF2-40B4-BE49-F238E27FC236}">
                <a16:creationId xmlns:a16="http://schemas.microsoft.com/office/drawing/2014/main" id="{FB8D94CF-713D-4216-BE64-E57856E7E4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7832" y="5856359"/>
            <a:ext cx="2236160" cy="726436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0A3F683-F49C-ABD4-3FC3-5C33FA4E0AD9}"/>
              </a:ext>
            </a:extLst>
          </p:cNvPr>
          <p:cNvSpPr txBox="1">
            <a:spLocks/>
          </p:cNvSpPr>
          <p:nvPr/>
        </p:nvSpPr>
        <p:spPr>
          <a:xfrm>
            <a:off x="0" y="6512770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A65C04-C5AA-E50C-5C3C-4C181AE25C8D}"/>
              </a:ext>
            </a:extLst>
          </p:cNvPr>
          <p:cNvSpPr/>
          <p:nvPr/>
        </p:nvSpPr>
        <p:spPr>
          <a:xfrm>
            <a:off x="530831" y="3831369"/>
            <a:ext cx="4703490" cy="10805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45A5ED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n-ea"/>
                <a:cs typeface="+mn-cs"/>
                <a:sym typeface="Wingdings" panose="05000000000000000000" pitchFamily="2" charset="2"/>
              </a:rPr>
              <a:t>Transparency for all general-purpose AI models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45A5ED"/>
              </a:solidFill>
              <a:effectLst/>
              <a:uLnTx/>
              <a:uFillTx/>
              <a:latin typeface="EC Square Sans Cond Pro Medium" panose="020B06060000000200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6C0FE-A960-2789-52F0-3A40E4660590}"/>
              </a:ext>
            </a:extLst>
          </p:cNvPr>
          <p:cNvSpPr/>
          <p:nvPr/>
        </p:nvSpPr>
        <p:spPr>
          <a:xfrm>
            <a:off x="6594919" y="3838652"/>
            <a:ext cx="4703490" cy="1080526"/>
          </a:xfrm>
          <a:prstGeom prst="rect">
            <a:avLst/>
          </a:prstGeom>
          <a:solidFill>
            <a:schemeClr val="bg1"/>
          </a:solidFill>
          <a:ln w="19050">
            <a:solidFill>
              <a:srgbClr val="AB2F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>
                <a:ln>
                  <a:noFill/>
                </a:ln>
                <a:solidFill>
                  <a:srgbClr val="AB2F85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n-ea"/>
                <a:cs typeface="+mn-cs"/>
                <a:sym typeface="Wingdings" panose="05000000000000000000" pitchFamily="2" charset="2"/>
              </a:rPr>
              <a:t>Risk management for those with systemic risk</a:t>
            </a: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70C84638-FC20-3464-5962-918F32BE88B2}"/>
              </a:ext>
            </a:extLst>
          </p:cNvPr>
          <p:cNvSpPr/>
          <p:nvPr/>
        </p:nvSpPr>
        <p:spPr>
          <a:xfrm>
            <a:off x="5570491" y="3958636"/>
            <a:ext cx="688258" cy="723488"/>
          </a:xfrm>
          <a:prstGeom prst="mathPlus">
            <a:avLst/>
          </a:prstGeom>
          <a:solidFill>
            <a:srgbClr val="2038A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2F1F4-B117-3D3F-368B-3BC824564FE7}"/>
              </a:ext>
            </a:extLst>
          </p:cNvPr>
          <p:cNvSpPr txBox="1"/>
          <p:nvPr/>
        </p:nvSpPr>
        <p:spPr>
          <a:xfrm>
            <a:off x="2882576" y="5402132"/>
            <a:ext cx="7472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Code of practice developed together with stakeholders will detail out rules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E2F82-9A26-D103-3CE5-968D62771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6" y="5290561"/>
            <a:ext cx="705847" cy="567999"/>
          </a:xfrm>
          <a:prstGeom prst="rect">
            <a:avLst/>
          </a:prstGeom>
        </p:spPr>
      </p:pic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EA2AB766-D230-E035-54AA-FBE256417DC2}"/>
              </a:ext>
            </a:extLst>
          </p:cNvPr>
          <p:cNvSpPr/>
          <p:nvPr/>
        </p:nvSpPr>
        <p:spPr>
          <a:xfrm>
            <a:off x="1331918" y="1790804"/>
            <a:ext cx="1764000" cy="17640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2038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386320-A6C6-5CB2-EE38-4D0C8CEC3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26" y="2174923"/>
            <a:ext cx="826948" cy="9066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E0B049-F6F6-9A5C-9996-330CE1E51E51}"/>
              </a:ext>
            </a:extLst>
          </p:cNvPr>
          <p:cNvSpPr txBox="1"/>
          <p:nvPr/>
        </p:nvSpPr>
        <p:spPr>
          <a:xfrm>
            <a:off x="3137593" y="2231376"/>
            <a:ext cx="6962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>
                <a:ln>
                  <a:noFill/>
                </a:ln>
                <a:solidFill>
                  <a:srgbClr val="2038A5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General-purpose AI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>
                <a:ln>
                  <a:noFill/>
                </a:ln>
                <a:solidFill>
                  <a:srgbClr val="2038A5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= highly capable AI models used at the basis of AI systems such as ChatGPT</a:t>
            </a:r>
          </a:p>
        </p:txBody>
      </p:sp>
      <p:pic>
        <p:nvPicPr>
          <p:cNvPr id="14" name="Picture 13" descr="European Artificial Intelligence Office logo">
            <a:extLst>
              <a:ext uri="{FF2B5EF4-FFF2-40B4-BE49-F238E27FC236}">
                <a16:creationId xmlns:a16="http://schemas.microsoft.com/office/drawing/2014/main" id="{14060FA4-6165-F1F1-AE56-FECB2B81D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702" y="5966346"/>
            <a:ext cx="2236160" cy="726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60480E-39E8-6371-E49F-4B522A880721}"/>
              </a:ext>
            </a:extLst>
          </p:cNvPr>
          <p:cNvSpPr txBox="1">
            <a:spLocks/>
          </p:cNvSpPr>
          <p:nvPr/>
        </p:nvSpPr>
        <p:spPr>
          <a:xfrm>
            <a:off x="384560" y="68409"/>
            <a:ext cx="11733087" cy="6212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Disclosure obligations and risk management for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GPAI</a:t>
            </a: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 models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11913B9-9FF7-854B-D362-AFD156AFBD8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6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Slide </a:t>
            </a:r>
            <a:fld id="{00000000-1234-1234-1234-123412341234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EAE5EB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687204"/>
      </p:ext>
    </p:extLst>
  </p:cSld>
  <p:clrMapOvr>
    <a:masterClrMapping/>
  </p:clrMapOvr>
</p:sld>
</file>

<file path=ppt/theme/theme1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onception personnalisé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1278</Words>
  <Application>Microsoft Office PowerPoint</Application>
  <PresentationFormat>Widescreen</PresentationFormat>
  <Paragraphs>196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EC Square Sans Cond Pro</vt:lpstr>
      <vt:lpstr>EC Square Sans Cond Pro Medium</vt:lpstr>
      <vt:lpstr>EC Square Sans Pro</vt:lpstr>
      <vt:lpstr>Segoe UI</vt:lpstr>
      <vt:lpstr>Wingdings</vt:lpstr>
      <vt:lpstr>5_Conception personnalisée</vt:lpstr>
      <vt:lpstr>4_Conception personnalisée</vt:lpstr>
      <vt:lpstr>The EU AI Act and cybersecurity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attention.  </vt:lpstr>
    </vt:vector>
  </TitlesOfParts>
  <Company>European Commission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EVAS Tatjana (CNECT)</dc:creator>
  <cp:lastModifiedBy>EVAS Tatjana (CNECT)</cp:lastModifiedBy>
  <cp:revision>2</cp:revision>
  <dcterms:created xsi:type="dcterms:W3CDTF">2025-05-07T09:55:30Z</dcterms:created>
  <dcterms:modified xsi:type="dcterms:W3CDTF">2025-05-07T10:31:45Z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2025-05-07T09:58:40Z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c9f7e5f7-d7b0-47e5-9839-eb9a711b570f</vt:lpwstr>
  </property>
  <property fmtid="{D5CDD505-2E9C-101B-9397-08002B2CF9AE}" pid="8" name="MSIP_Label_6bd9ddd1-4d20-43f6-abfa-fc3c07406f94_ContentBits">
    <vt:lpwstr>0</vt:lpwstr>
  </property>
</Properties>
</file>